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56" r:id="rId2"/>
    <p:sldId id="295" r:id="rId3"/>
    <p:sldId id="440" r:id="rId4"/>
    <p:sldId id="441" r:id="rId5"/>
    <p:sldId id="442" r:id="rId6"/>
    <p:sldId id="443" r:id="rId7"/>
    <p:sldId id="444" r:id="rId8"/>
    <p:sldId id="445" r:id="rId9"/>
    <p:sldId id="446" r:id="rId10"/>
    <p:sldId id="447" r:id="rId11"/>
    <p:sldId id="449" r:id="rId12"/>
    <p:sldId id="448" r:id="rId13"/>
    <p:sldId id="452" r:id="rId14"/>
    <p:sldId id="451" r:id="rId15"/>
    <p:sldId id="455" r:id="rId16"/>
    <p:sldId id="450" r:id="rId17"/>
    <p:sldId id="454" r:id="rId18"/>
    <p:sldId id="453" r:id="rId19"/>
    <p:sldId id="458" r:id="rId20"/>
    <p:sldId id="457" r:id="rId21"/>
    <p:sldId id="456" r:id="rId22"/>
    <p:sldId id="482" r:id="rId23"/>
    <p:sldId id="483" r:id="rId24"/>
    <p:sldId id="484" r:id="rId25"/>
    <p:sldId id="461" r:id="rId26"/>
    <p:sldId id="464" r:id="rId27"/>
    <p:sldId id="459" r:id="rId28"/>
    <p:sldId id="421" r:id="rId29"/>
    <p:sldId id="463" r:id="rId30"/>
    <p:sldId id="460" r:id="rId31"/>
    <p:sldId id="465" r:id="rId32"/>
    <p:sldId id="469" r:id="rId33"/>
    <p:sldId id="468" r:id="rId34"/>
    <p:sldId id="412" r:id="rId35"/>
    <p:sldId id="413" r:id="rId36"/>
    <p:sldId id="414" r:id="rId37"/>
    <p:sldId id="415" r:id="rId38"/>
    <p:sldId id="416" r:id="rId39"/>
    <p:sldId id="417" r:id="rId40"/>
    <p:sldId id="418" r:id="rId41"/>
    <p:sldId id="466" r:id="rId42"/>
    <p:sldId id="470" r:id="rId43"/>
    <p:sldId id="367" r:id="rId44"/>
    <p:sldId id="368" r:id="rId45"/>
    <p:sldId id="369" r:id="rId46"/>
    <p:sldId id="370" r:id="rId47"/>
    <p:sldId id="371" r:id="rId48"/>
    <p:sldId id="372" r:id="rId49"/>
    <p:sldId id="373" r:id="rId50"/>
    <p:sldId id="374" r:id="rId51"/>
    <p:sldId id="375" r:id="rId52"/>
    <p:sldId id="376" r:id="rId53"/>
    <p:sldId id="377" r:id="rId54"/>
    <p:sldId id="378" r:id="rId55"/>
    <p:sldId id="379" r:id="rId56"/>
    <p:sldId id="380" r:id="rId57"/>
    <p:sldId id="347" r:id="rId58"/>
    <p:sldId id="486" r:id="rId59"/>
    <p:sldId id="351" r:id="rId60"/>
    <p:sldId id="485" r:id="rId61"/>
    <p:sldId id="471" r:id="rId62"/>
    <p:sldId id="472" r:id="rId63"/>
    <p:sldId id="473" r:id="rId64"/>
    <p:sldId id="474" r:id="rId65"/>
    <p:sldId id="475" r:id="rId66"/>
    <p:sldId id="481" r:id="rId67"/>
    <p:sldId id="477" r:id="rId68"/>
    <p:sldId id="478" r:id="rId69"/>
    <p:sldId id="479" r:id="rId70"/>
    <p:sldId id="480" r:id="rId71"/>
    <p:sldId id="488" r:id="rId72"/>
    <p:sldId id="487" r:id="rId7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>
      <p:cViewPr>
        <p:scale>
          <a:sx n="91" d="100"/>
          <a:sy n="91" d="100"/>
        </p:scale>
        <p:origin x="-804" y="-22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612AC7-D7B7-42A5-B1FC-228D22E77AD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D34802-CA39-424F-B4D0-47A4067DA588}">
      <dgm:prSet phldrT="[Текст]"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«Конституция Российской Федерации» (принята всенародным голосованием       12 декабря 1993 г.) (с учетом поправок, внесенных Законами РФ о поправках к Конституции РФ от 30 декабря 2008 г. N 6-ФКЗ, от 30 декабря 2008 г. N 7-ФКЗ). Статья 43</a:t>
          </a:r>
          <a:endParaRPr lang="ru-RU" sz="1400" dirty="0"/>
        </a:p>
      </dgm:t>
    </dgm:pt>
    <dgm:pt modelId="{FCA2D55C-C870-43C6-AE3F-4E2B09ADA2CC}" type="parTrans" cxnId="{FF599385-8F10-4967-BE2F-3E4A915348DE}">
      <dgm:prSet/>
      <dgm:spPr/>
      <dgm:t>
        <a:bodyPr/>
        <a:lstStyle/>
        <a:p>
          <a:endParaRPr lang="ru-RU"/>
        </a:p>
      </dgm:t>
    </dgm:pt>
    <dgm:pt modelId="{FB52A66A-B089-4C10-BD34-89A64DADBCAA}" type="sibTrans" cxnId="{FF599385-8F10-4967-BE2F-3E4A915348DE}">
      <dgm:prSet/>
      <dgm:spPr/>
      <dgm:t>
        <a:bodyPr/>
        <a:lstStyle/>
        <a:p>
          <a:endParaRPr lang="ru-RU"/>
        </a:p>
      </dgm:t>
    </dgm:pt>
    <dgm:pt modelId="{9EAD7EBB-D4D5-474C-B745-3BF2155FF93D}">
      <dgm:prSet phldrT="[Текст]" custT="1"/>
      <dgm:spPr/>
      <dgm:t>
        <a:bodyPr/>
        <a:lstStyle/>
        <a:p>
          <a:endParaRPr lang="ru-RU" sz="1400" b="1" dirty="0" smtClean="0">
            <a:effectLst>
              <a:outerShdw blurRad="38100" dist="38100" dir="2700000" algn="tl">
                <a:srgbClr val="C0C0C0"/>
              </a:outerShdw>
            </a:effectLst>
          </a:endParaRPr>
        </a:p>
        <a:p>
          <a:endParaRPr lang="ru-RU" sz="1400" b="1" dirty="0" smtClean="0">
            <a:effectLst>
              <a:outerShdw blurRad="38100" dist="38100" dir="2700000" algn="tl">
                <a:srgbClr val="C0C0C0"/>
              </a:outerShdw>
            </a:effectLst>
          </a:endParaRPr>
        </a:p>
        <a:p>
          <a:endParaRPr lang="ru-RU" sz="1400" b="1" dirty="0" smtClean="0">
            <a:effectLst>
              <a:outerShdw blurRad="38100" dist="38100" dir="2700000" algn="tl">
                <a:srgbClr val="C0C0C0"/>
              </a:outerShdw>
            </a:effectLst>
          </a:endParaRPr>
        </a:p>
        <a:p>
          <a:r>
            <a:rPr lang="ru-RU" sz="14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Федеральный закон от 24  ноября 1995 г.  №</a:t>
          </a:r>
          <a:r>
            <a:rPr lang="en-US" sz="14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 181-</a:t>
          </a:r>
          <a:r>
            <a:rPr lang="ru-RU" sz="14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ФЗ (</a:t>
          </a:r>
          <a:r>
            <a:rPr lang="ru-RU" sz="1400" b="1" dirty="0" smtClean="0"/>
            <a:t>с изменениями на 29 декабря 2015 года</a:t>
          </a:r>
          <a:r>
            <a:rPr lang="ru-RU" sz="14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) «О  социальной защите инвалидов в Российской Федерации»</a:t>
          </a:r>
        </a:p>
        <a:p>
          <a:r>
            <a:rPr lang="ru-RU" sz="1400" b="1" dirty="0" smtClean="0"/>
            <a:t>Федеральный закон от 03 мая 2012 г. № 46-ФЗ «О ратификации конвенции о правах инвалидов»</a:t>
          </a:r>
        </a:p>
        <a:p>
          <a:endParaRPr lang="ru-RU" sz="1400" b="1" dirty="0" smtClean="0"/>
        </a:p>
        <a:p>
          <a:endParaRPr lang="ru-RU" sz="1400" b="1" dirty="0" smtClean="0"/>
        </a:p>
        <a:p>
          <a:r>
            <a:rPr lang="ru-RU" sz="1400" b="1" dirty="0" smtClean="0"/>
            <a:t>инвалидов» </a:t>
          </a:r>
          <a:endParaRPr lang="ru-RU" sz="1400" dirty="0"/>
        </a:p>
      </dgm:t>
    </dgm:pt>
    <dgm:pt modelId="{8863BE22-2871-4114-B048-F30B7656C679}" type="parTrans" cxnId="{35B15730-5D8F-43B7-9AE3-D0475E65BB0F}">
      <dgm:prSet/>
      <dgm:spPr/>
      <dgm:t>
        <a:bodyPr/>
        <a:lstStyle/>
        <a:p>
          <a:endParaRPr lang="ru-RU"/>
        </a:p>
      </dgm:t>
    </dgm:pt>
    <dgm:pt modelId="{246B053B-B8DC-4660-8CBC-A5727A484E2E}" type="sibTrans" cxnId="{35B15730-5D8F-43B7-9AE3-D0475E65BB0F}">
      <dgm:prSet/>
      <dgm:spPr/>
      <dgm:t>
        <a:bodyPr/>
        <a:lstStyle/>
        <a:p>
          <a:endParaRPr lang="ru-RU"/>
        </a:p>
      </dgm:t>
    </dgm:pt>
    <dgm:pt modelId="{65C43393-D3BF-4F3A-8306-AD270CAC4A45}">
      <dgm:prSet phldrT="[Текст]" custT="1"/>
      <dgm:spPr/>
      <dgm:t>
        <a:bodyPr/>
        <a:lstStyle/>
        <a:p>
          <a:r>
            <a:rPr lang="ru-RU" altLang="ru-RU" sz="1400" b="1" dirty="0" smtClean="0"/>
            <a:t>Указ Президента Российской Федерации от 7 мая 2012 г. № 599 «О мерах по реализации государственной политики в области образования и науки»</a:t>
          </a:r>
        </a:p>
        <a:p>
          <a:r>
            <a:rPr lang="ru-RU" altLang="ru-RU" sz="1400" b="1" dirty="0" smtClean="0"/>
            <a:t>Указ Президента Российской Федерации от 1 июня 2012 г. №761 «О национальной стратегии действий в интересах детей на 2012–2017 годы»</a:t>
          </a:r>
        </a:p>
        <a:p>
          <a:r>
            <a:rPr lang="ru-RU" altLang="ru-RU" sz="1400" b="1" dirty="0" smtClean="0"/>
            <a:t>Концепция долгосрочного социально-экономического развития Российской Федерации на период до 2020 года (утв. распоряжением Правительства Российской Федерации от 17 ноября 2008 г. № 1662-р) </a:t>
          </a:r>
          <a:endParaRPr lang="ru-RU" sz="1400" dirty="0"/>
        </a:p>
      </dgm:t>
    </dgm:pt>
    <dgm:pt modelId="{01F2C9DA-A81D-4159-82E7-E8953A4F5908}" type="parTrans" cxnId="{16F3DC50-7211-4320-9397-390740E85BA2}">
      <dgm:prSet/>
      <dgm:spPr/>
      <dgm:t>
        <a:bodyPr/>
        <a:lstStyle/>
        <a:p>
          <a:endParaRPr lang="ru-RU"/>
        </a:p>
      </dgm:t>
    </dgm:pt>
    <dgm:pt modelId="{E709C954-6B5C-4FA3-A944-76D8F86525B2}" type="sibTrans" cxnId="{16F3DC50-7211-4320-9397-390740E85BA2}">
      <dgm:prSet/>
      <dgm:spPr/>
      <dgm:t>
        <a:bodyPr/>
        <a:lstStyle/>
        <a:p>
          <a:endParaRPr lang="ru-RU"/>
        </a:p>
      </dgm:t>
    </dgm:pt>
    <dgm:pt modelId="{EB3DFBAF-3841-4383-B6E9-30A27B728CEC}" type="pres">
      <dgm:prSet presAssocID="{04612AC7-D7B7-42A5-B1FC-228D22E77A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F3D6E1-78E8-48EC-8A1D-32FB0AA88926}" type="pres">
      <dgm:prSet presAssocID="{64D34802-CA39-424F-B4D0-47A4067DA588}" presName="parentLin" presStyleCnt="0"/>
      <dgm:spPr/>
    </dgm:pt>
    <dgm:pt modelId="{69ED69E9-DDDC-4F5E-A5AE-56C4E018B0C8}" type="pres">
      <dgm:prSet presAssocID="{64D34802-CA39-424F-B4D0-47A4067DA58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2BBADB1-9591-4C44-BA22-674111428A66}" type="pres">
      <dgm:prSet presAssocID="{64D34802-CA39-424F-B4D0-47A4067DA588}" presName="parentText" presStyleLbl="node1" presStyleIdx="0" presStyleCnt="3" custScaleX="152434" custScaleY="1975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24B569-7437-4B74-8A69-79CCC3740719}" type="pres">
      <dgm:prSet presAssocID="{64D34802-CA39-424F-B4D0-47A4067DA588}" presName="negativeSpace" presStyleCnt="0"/>
      <dgm:spPr/>
    </dgm:pt>
    <dgm:pt modelId="{E28FAB8C-24C3-4934-AEAE-72E25ACD5187}" type="pres">
      <dgm:prSet presAssocID="{64D34802-CA39-424F-B4D0-47A4067DA588}" presName="childText" presStyleLbl="conFgAcc1" presStyleIdx="0" presStyleCnt="3">
        <dgm:presLayoutVars>
          <dgm:bulletEnabled val="1"/>
        </dgm:presLayoutVars>
      </dgm:prSet>
      <dgm:spPr/>
    </dgm:pt>
    <dgm:pt modelId="{9CF8C897-6A2E-46B2-B955-F1DBBB4443B2}" type="pres">
      <dgm:prSet presAssocID="{FB52A66A-B089-4C10-BD34-89A64DADBCAA}" presName="spaceBetweenRectangles" presStyleCnt="0"/>
      <dgm:spPr/>
    </dgm:pt>
    <dgm:pt modelId="{4D220E46-3E6A-408F-8A63-5305BDDE59FC}" type="pres">
      <dgm:prSet presAssocID="{9EAD7EBB-D4D5-474C-B745-3BF2155FF93D}" presName="parentLin" presStyleCnt="0"/>
      <dgm:spPr/>
    </dgm:pt>
    <dgm:pt modelId="{C4C8D33D-B384-45B2-A56F-89AD2F7AADAC}" type="pres">
      <dgm:prSet presAssocID="{9EAD7EBB-D4D5-474C-B745-3BF2155FF93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5758E20-5813-4D31-BE39-8972BF82E57A}" type="pres">
      <dgm:prSet presAssocID="{9EAD7EBB-D4D5-474C-B745-3BF2155FF93D}" presName="parentText" presStyleLbl="node1" presStyleIdx="1" presStyleCnt="3" custScaleX="140007" custScaleY="265243" custLinFactNeighborX="-3260" custLinFactNeighborY="18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EB558D-AF5C-41FF-AB54-03822E098479}" type="pres">
      <dgm:prSet presAssocID="{9EAD7EBB-D4D5-474C-B745-3BF2155FF93D}" presName="negativeSpace" presStyleCnt="0"/>
      <dgm:spPr/>
    </dgm:pt>
    <dgm:pt modelId="{F71FB482-1B01-4F38-8B88-DE3D82E481E8}" type="pres">
      <dgm:prSet presAssocID="{9EAD7EBB-D4D5-474C-B745-3BF2155FF93D}" presName="childText" presStyleLbl="conFgAcc1" presStyleIdx="1" presStyleCnt="3">
        <dgm:presLayoutVars>
          <dgm:bulletEnabled val="1"/>
        </dgm:presLayoutVars>
      </dgm:prSet>
      <dgm:spPr/>
    </dgm:pt>
    <dgm:pt modelId="{99E1A333-4935-4F75-BA6D-2D487E690A43}" type="pres">
      <dgm:prSet presAssocID="{246B053B-B8DC-4660-8CBC-A5727A484E2E}" presName="spaceBetweenRectangles" presStyleCnt="0"/>
      <dgm:spPr/>
    </dgm:pt>
    <dgm:pt modelId="{F415EE07-8743-43D1-BB7C-436C4A350C0D}" type="pres">
      <dgm:prSet presAssocID="{65C43393-D3BF-4F3A-8306-AD270CAC4A45}" presName="parentLin" presStyleCnt="0"/>
      <dgm:spPr/>
    </dgm:pt>
    <dgm:pt modelId="{A55758D3-1682-40EE-88E5-30A8D19EAB7B}" type="pres">
      <dgm:prSet presAssocID="{65C43393-D3BF-4F3A-8306-AD270CAC4A4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C7C9797-95D9-4216-A310-3417A732A2D2}" type="pres">
      <dgm:prSet presAssocID="{65C43393-D3BF-4F3A-8306-AD270CAC4A45}" presName="parentText" presStyleLbl="node1" presStyleIdx="2" presStyleCnt="3" custScaleX="146615" custScaleY="399909" custLinFactNeighborX="-3253" custLinFactNeighborY="-9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A4214-E886-4FA4-92B3-F41E64B86B00}" type="pres">
      <dgm:prSet presAssocID="{65C43393-D3BF-4F3A-8306-AD270CAC4A45}" presName="negativeSpace" presStyleCnt="0"/>
      <dgm:spPr/>
    </dgm:pt>
    <dgm:pt modelId="{C1BAA6E7-CF7E-47A8-98DA-E85BAEA13187}" type="pres">
      <dgm:prSet presAssocID="{65C43393-D3BF-4F3A-8306-AD270CAC4A4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0156EAC-512A-44A2-BC51-83D165CD6EC0}" type="presOf" srcId="{65C43393-D3BF-4F3A-8306-AD270CAC4A45}" destId="{A55758D3-1682-40EE-88E5-30A8D19EAB7B}" srcOrd="0" destOrd="0" presId="urn:microsoft.com/office/officeart/2005/8/layout/list1"/>
    <dgm:cxn modelId="{EF2A33AC-E308-405F-BBED-9629BA644F19}" type="presOf" srcId="{64D34802-CA39-424F-B4D0-47A4067DA588}" destId="{02BBADB1-9591-4C44-BA22-674111428A66}" srcOrd="1" destOrd="0" presId="urn:microsoft.com/office/officeart/2005/8/layout/list1"/>
    <dgm:cxn modelId="{FF599385-8F10-4967-BE2F-3E4A915348DE}" srcId="{04612AC7-D7B7-42A5-B1FC-228D22E77AD8}" destId="{64D34802-CA39-424F-B4D0-47A4067DA588}" srcOrd="0" destOrd="0" parTransId="{FCA2D55C-C870-43C6-AE3F-4E2B09ADA2CC}" sibTransId="{FB52A66A-B089-4C10-BD34-89A64DADBCAA}"/>
    <dgm:cxn modelId="{16F3DC50-7211-4320-9397-390740E85BA2}" srcId="{04612AC7-D7B7-42A5-B1FC-228D22E77AD8}" destId="{65C43393-D3BF-4F3A-8306-AD270CAC4A45}" srcOrd="2" destOrd="0" parTransId="{01F2C9DA-A81D-4159-82E7-E8953A4F5908}" sibTransId="{E709C954-6B5C-4FA3-A944-76D8F86525B2}"/>
    <dgm:cxn modelId="{7A7C85EF-D39B-40BC-A0B0-83DD2BF9EF42}" type="presOf" srcId="{9EAD7EBB-D4D5-474C-B745-3BF2155FF93D}" destId="{C4C8D33D-B384-45B2-A56F-89AD2F7AADAC}" srcOrd="0" destOrd="0" presId="urn:microsoft.com/office/officeart/2005/8/layout/list1"/>
    <dgm:cxn modelId="{BBEE1807-7EC9-4FA3-8AB6-618811FC1CDA}" type="presOf" srcId="{65C43393-D3BF-4F3A-8306-AD270CAC4A45}" destId="{1C7C9797-95D9-4216-A310-3417A732A2D2}" srcOrd="1" destOrd="0" presId="urn:microsoft.com/office/officeart/2005/8/layout/list1"/>
    <dgm:cxn modelId="{62F45789-8416-4FD1-B003-9C134137BB07}" type="presOf" srcId="{64D34802-CA39-424F-B4D0-47A4067DA588}" destId="{69ED69E9-DDDC-4F5E-A5AE-56C4E018B0C8}" srcOrd="0" destOrd="0" presId="urn:microsoft.com/office/officeart/2005/8/layout/list1"/>
    <dgm:cxn modelId="{35B15730-5D8F-43B7-9AE3-D0475E65BB0F}" srcId="{04612AC7-D7B7-42A5-B1FC-228D22E77AD8}" destId="{9EAD7EBB-D4D5-474C-B745-3BF2155FF93D}" srcOrd="1" destOrd="0" parTransId="{8863BE22-2871-4114-B048-F30B7656C679}" sibTransId="{246B053B-B8DC-4660-8CBC-A5727A484E2E}"/>
    <dgm:cxn modelId="{C64EDF7B-F92F-4FC4-AE03-CBDD17489748}" type="presOf" srcId="{04612AC7-D7B7-42A5-B1FC-228D22E77AD8}" destId="{EB3DFBAF-3841-4383-B6E9-30A27B728CEC}" srcOrd="0" destOrd="0" presId="urn:microsoft.com/office/officeart/2005/8/layout/list1"/>
    <dgm:cxn modelId="{D531DDE5-2BAB-41BC-AED0-88FAB37D615F}" type="presOf" srcId="{9EAD7EBB-D4D5-474C-B745-3BF2155FF93D}" destId="{75758E20-5813-4D31-BE39-8972BF82E57A}" srcOrd="1" destOrd="0" presId="urn:microsoft.com/office/officeart/2005/8/layout/list1"/>
    <dgm:cxn modelId="{B9957609-40B0-4C1D-80E4-169E5F684701}" type="presParOf" srcId="{EB3DFBAF-3841-4383-B6E9-30A27B728CEC}" destId="{06F3D6E1-78E8-48EC-8A1D-32FB0AA88926}" srcOrd="0" destOrd="0" presId="urn:microsoft.com/office/officeart/2005/8/layout/list1"/>
    <dgm:cxn modelId="{2548285D-18E2-48DE-8B9B-27CCF864158E}" type="presParOf" srcId="{06F3D6E1-78E8-48EC-8A1D-32FB0AA88926}" destId="{69ED69E9-DDDC-4F5E-A5AE-56C4E018B0C8}" srcOrd="0" destOrd="0" presId="urn:microsoft.com/office/officeart/2005/8/layout/list1"/>
    <dgm:cxn modelId="{87848F6C-3E22-44B5-B008-916B26123BC2}" type="presParOf" srcId="{06F3D6E1-78E8-48EC-8A1D-32FB0AA88926}" destId="{02BBADB1-9591-4C44-BA22-674111428A66}" srcOrd="1" destOrd="0" presId="urn:microsoft.com/office/officeart/2005/8/layout/list1"/>
    <dgm:cxn modelId="{332727DA-7C7D-4729-8ED0-04EBDF6772D5}" type="presParOf" srcId="{EB3DFBAF-3841-4383-B6E9-30A27B728CEC}" destId="{E124B569-7437-4B74-8A69-79CCC3740719}" srcOrd="1" destOrd="0" presId="urn:microsoft.com/office/officeart/2005/8/layout/list1"/>
    <dgm:cxn modelId="{41D881CD-4CBD-4B7C-9DBD-A854082A6DE7}" type="presParOf" srcId="{EB3DFBAF-3841-4383-B6E9-30A27B728CEC}" destId="{E28FAB8C-24C3-4934-AEAE-72E25ACD5187}" srcOrd="2" destOrd="0" presId="urn:microsoft.com/office/officeart/2005/8/layout/list1"/>
    <dgm:cxn modelId="{EED47B62-798D-4D80-997B-C29F8E7D9D37}" type="presParOf" srcId="{EB3DFBAF-3841-4383-B6E9-30A27B728CEC}" destId="{9CF8C897-6A2E-46B2-B955-F1DBBB4443B2}" srcOrd="3" destOrd="0" presId="urn:microsoft.com/office/officeart/2005/8/layout/list1"/>
    <dgm:cxn modelId="{56792CAD-455B-419E-B54A-5C56490AD9D3}" type="presParOf" srcId="{EB3DFBAF-3841-4383-B6E9-30A27B728CEC}" destId="{4D220E46-3E6A-408F-8A63-5305BDDE59FC}" srcOrd="4" destOrd="0" presId="urn:microsoft.com/office/officeart/2005/8/layout/list1"/>
    <dgm:cxn modelId="{4F81E598-2CDA-4879-A648-040B61EF1C11}" type="presParOf" srcId="{4D220E46-3E6A-408F-8A63-5305BDDE59FC}" destId="{C4C8D33D-B384-45B2-A56F-89AD2F7AADAC}" srcOrd="0" destOrd="0" presId="urn:microsoft.com/office/officeart/2005/8/layout/list1"/>
    <dgm:cxn modelId="{E4B52640-45DA-4C92-9DD5-C5D4A1D6490B}" type="presParOf" srcId="{4D220E46-3E6A-408F-8A63-5305BDDE59FC}" destId="{75758E20-5813-4D31-BE39-8972BF82E57A}" srcOrd="1" destOrd="0" presId="urn:microsoft.com/office/officeart/2005/8/layout/list1"/>
    <dgm:cxn modelId="{580353DB-15DE-4691-9725-28A31BC0E915}" type="presParOf" srcId="{EB3DFBAF-3841-4383-B6E9-30A27B728CEC}" destId="{AFEB558D-AF5C-41FF-AB54-03822E098479}" srcOrd="5" destOrd="0" presId="urn:microsoft.com/office/officeart/2005/8/layout/list1"/>
    <dgm:cxn modelId="{D3FA9BCC-0237-4068-8383-5741A3EF95C4}" type="presParOf" srcId="{EB3DFBAF-3841-4383-B6E9-30A27B728CEC}" destId="{F71FB482-1B01-4F38-8B88-DE3D82E481E8}" srcOrd="6" destOrd="0" presId="urn:microsoft.com/office/officeart/2005/8/layout/list1"/>
    <dgm:cxn modelId="{F7CB5DE2-D29F-4F7C-B109-83356BCCA309}" type="presParOf" srcId="{EB3DFBAF-3841-4383-B6E9-30A27B728CEC}" destId="{99E1A333-4935-4F75-BA6D-2D487E690A43}" srcOrd="7" destOrd="0" presId="urn:microsoft.com/office/officeart/2005/8/layout/list1"/>
    <dgm:cxn modelId="{AA5704AE-ED90-40F1-A829-E450F6E19E42}" type="presParOf" srcId="{EB3DFBAF-3841-4383-B6E9-30A27B728CEC}" destId="{F415EE07-8743-43D1-BB7C-436C4A350C0D}" srcOrd="8" destOrd="0" presId="urn:microsoft.com/office/officeart/2005/8/layout/list1"/>
    <dgm:cxn modelId="{D6FC0E2B-E5DA-4C73-BFDA-14F6E8761A76}" type="presParOf" srcId="{F415EE07-8743-43D1-BB7C-436C4A350C0D}" destId="{A55758D3-1682-40EE-88E5-30A8D19EAB7B}" srcOrd="0" destOrd="0" presId="urn:microsoft.com/office/officeart/2005/8/layout/list1"/>
    <dgm:cxn modelId="{ED6E19B1-5938-4860-B1DD-F852B32B5690}" type="presParOf" srcId="{F415EE07-8743-43D1-BB7C-436C4A350C0D}" destId="{1C7C9797-95D9-4216-A310-3417A732A2D2}" srcOrd="1" destOrd="0" presId="urn:microsoft.com/office/officeart/2005/8/layout/list1"/>
    <dgm:cxn modelId="{750180DB-C643-43DA-BEAF-C957D3117A48}" type="presParOf" srcId="{EB3DFBAF-3841-4383-B6E9-30A27B728CEC}" destId="{A26A4214-E886-4FA4-92B3-F41E64B86B00}" srcOrd="9" destOrd="0" presId="urn:microsoft.com/office/officeart/2005/8/layout/list1"/>
    <dgm:cxn modelId="{CBEE6DA3-34C2-4F71-8656-2C5E5FB2429E}" type="presParOf" srcId="{EB3DFBAF-3841-4383-B6E9-30A27B728CEC}" destId="{C1BAA6E7-CF7E-47A8-98DA-E85BAEA1318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40E866-79AA-4E56-9A45-6D3BF0A2442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113A1B-4A0B-4478-B6A4-5B9106A4FBA8}">
      <dgm:prSet phldrT="[Текст]" custT="1"/>
      <dgm:spPr/>
      <dgm:t>
        <a:bodyPr/>
        <a:lstStyle/>
        <a:p>
          <a:r>
            <a:rPr lang="ru-RU" altLang="ru-RU" sz="1600" b="1" dirty="0" smtClean="0"/>
            <a:t>специальных и инклюзивных группах ДОО;</a:t>
          </a:r>
          <a:endParaRPr lang="ru-RU" sz="1600" b="1" dirty="0"/>
        </a:p>
      </dgm:t>
    </dgm:pt>
    <dgm:pt modelId="{8BA239FC-1432-47A9-87EC-CBBF5988CB81}" type="parTrans" cxnId="{54A18861-1DF9-45DC-9339-7CA86EDC2D57}">
      <dgm:prSet/>
      <dgm:spPr/>
      <dgm:t>
        <a:bodyPr/>
        <a:lstStyle/>
        <a:p>
          <a:endParaRPr lang="ru-RU"/>
        </a:p>
      </dgm:t>
    </dgm:pt>
    <dgm:pt modelId="{BEEF1DB2-7C29-47C9-AB94-61D664D84440}" type="sibTrans" cxnId="{54A18861-1DF9-45DC-9339-7CA86EDC2D57}">
      <dgm:prSet/>
      <dgm:spPr/>
      <dgm:t>
        <a:bodyPr/>
        <a:lstStyle/>
        <a:p>
          <a:endParaRPr lang="ru-RU"/>
        </a:p>
      </dgm:t>
    </dgm:pt>
    <dgm:pt modelId="{C6ED9062-A169-4FF9-A31F-B34F4A630168}">
      <dgm:prSet phldrT="[Текст]" custT="1"/>
      <dgm:spPr/>
      <dgm:t>
        <a:bodyPr/>
        <a:lstStyle/>
        <a:p>
          <a:r>
            <a:rPr lang="ru-RU" altLang="ru-RU" sz="1600" b="1" dirty="0" smtClean="0"/>
            <a:t>обычных и специальных классах общеобразовательных организаций;</a:t>
          </a:r>
          <a:endParaRPr lang="ru-RU" sz="1600" b="1" dirty="0"/>
        </a:p>
      </dgm:t>
    </dgm:pt>
    <dgm:pt modelId="{26856A54-98EF-47FB-990D-3767E8342033}" type="parTrans" cxnId="{06A61020-70CA-4988-B4F6-4C535EBDB754}">
      <dgm:prSet/>
      <dgm:spPr/>
      <dgm:t>
        <a:bodyPr/>
        <a:lstStyle/>
        <a:p>
          <a:endParaRPr lang="ru-RU"/>
        </a:p>
      </dgm:t>
    </dgm:pt>
    <dgm:pt modelId="{60EF64B9-B145-42ED-A883-58A040D51921}" type="sibTrans" cxnId="{06A61020-70CA-4988-B4F6-4C535EBDB754}">
      <dgm:prSet/>
      <dgm:spPr/>
      <dgm:t>
        <a:bodyPr/>
        <a:lstStyle/>
        <a:p>
          <a:endParaRPr lang="ru-RU"/>
        </a:p>
      </dgm:t>
    </dgm:pt>
    <dgm:pt modelId="{8ABE8B12-E92D-4146-9178-319769532041}">
      <dgm:prSet phldrT="[Текст]" custT="1"/>
      <dgm:spPr/>
      <dgm:t>
        <a:bodyPr/>
        <a:lstStyle/>
        <a:p>
          <a:r>
            <a:rPr lang="ru-RU" altLang="ru-RU" sz="1600" b="1" dirty="0" smtClean="0"/>
            <a:t>в специальных организациях, осуществляющих образовательную деятельность по адаптированным основным общеобразовательным программам </a:t>
          </a:r>
          <a:endParaRPr lang="ru-RU" sz="1600" b="1" dirty="0"/>
        </a:p>
      </dgm:t>
    </dgm:pt>
    <dgm:pt modelId="{6FA223D7-6AD7-41FF-98F0-0EB652878DD8}" type="parTrans" cxnId="{C2CA0016-0678-4B12-9671-1372B08DB1D4}">
      <dgm:prSet/>
      <dgm:spPr/>
      <dgm:t>
        <a:bodyPr/>
        <a:lstStyle/>
        <a:p>
          <a:endParaRPr lang="ru-RU"/>
        </a:p>
      </dgm:t>
    </dgm:pt>
    <dgm:pt modelId="{D9A9E83A-6236-428C-AD92-614DD9194268}" type="sibTrans" cxnId="{C2CA0016-0678-4B12-9671-1372B08DB1D4}">
      <dgm:prSet/>
      <dgm:spPr/>
      <dgm:t>
        <a:bodyPr/>
        <a:lstStyle/>
        <a:p>
          <a:endParaRPr lang="ru-RU"/>
        </a:p>
      </dgm:t>
    </dgm:pt>
    <dgm:pt modelId="{98CD3AE5-E0C5-4DAA-82B0-4D39DA9C28DA}" type="pres">
      <dgm:prSet presAssocID="{E240E866-79AA-4E56-9A45-6D3BF0A2442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0CF7B2-EC74-4FB9-A241-54E8BD10BFFD}" type="pres">
      <dgm:prSet presAssocID="{14113A1B-4A0B-4478-B6A4-5B9106A4FBA8}" presName="parentLin" presStyleCnt="0"/>
      <dgm:spPr/>
    </dgm:pt>
    <dgm:pt modelId="{DD581A6B-5BC4-4BE9-ABB3-4DF1D9AAF282}" type="pres">
      <dgm:prSet presAssocID="{14113A1B-4A0B-4478-B6A4-5B9106A4FBA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C8582E7-8B87-43A2-B24A-91AAA2E8CE7E}" type="pres">
      <dgm:prSet presAssocID="{14113A1B-4A0B-4478-B6A4-5B9106A4FBA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9D98E-98FA-4433-A666-E3E7B1D621E0}" type="pres">
      <dgm:prSet presAssocID="{14113A1B-4A0B-4478-B6A4-5B9106A4FBA8}" presName="negativeSpace" presStyleCnt="0"/>
      <dgm:spPr/>
    </dgm:pt>
    <dgm:pt modelId="{76E3CD9C-1F39-40AA-8646-9E2E51CE3E3E}" type="pres">
      <dgm:prSet presAssocID="{14113A1B-4A0B-4478-B6A4-5B9106A4FBA8}" presName="childText" presStyleLbl="conFgAcc1" presStyleIdx="0" presStyleCnt="3">
        <dgm:presLayoutVars>
          <dgm:bulletEnabled val="1"/>
        </dgm:presLayoutVars>
      </dgm:prSet>
      <dgm:spPr/>
    </dgm:pt>
    <dgm:pt modelId="{F5B2A23E-F66C-42B9-A140-9806D32F8FA8}" type="pres">
      <dgm:prSet presAssocID="{BEEF1DB2-7C29-47C9-AB94-61D664D84440}" presName="spaceBetweenRectangles" presStyleCnt="0"/>
      <dgm:spPr/>
    </dgm:pt>
    <dgm:pt modelId="{20DD7304-5922-4133-9432-00840D5FD380}" type="pres">
      <dgm:prSet presAssocID="{C6ED9062-A169-4FF9-A31F-B34F4A630168}" presName="parentLin" presStyleCnt="0"/>
      <dgm:spPr/>
    </dgm:pt>
    <dgm:pt modelId="{18DE60D0-850F-419E-9C77-19D921DBDEFA}" type="pres">
      <dgm:prSet presAssocID="{C6ED9062-A169-4FF9-A31F-B34F4A63016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CF90DC4-2369-4E8F-BEAD-88C90E3E6375}" type="pres">
      <dgm:prSet presAssocID="{C6ED9062-A169-4FF9-A31F-B34F4A630168}" presName="parentText" presStyleLbl="node1" presStyleIdx="1" presStyleCnt="3" custScaleX="132213" custScaleY="1223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0F067C-C88D-4EE4-ACA6-B7A3AEDF7C23}" type="pres">
      <dgm:prSet presAssocID="{C6ED9062-A169-4FF9-A31F-B34F4A630168}" presName="negativeSpace" presStyleCnt="0"/>
      <dgm:spPr/>
    </dgm:pt>
    <dgm:pt modelId="{BB9BAFA2-DFAC-4F17-9869-0B6F225E8EE4}" type="pres">
      <dgm:prSet presAssocID="{C6ED9062-A169-4FF9-A31F-B34F4A630168}" presName="childText" presStyleLbl="conFgAcc1" presStyleIdx="1" presStyleCnt="3">
        <dgm:presLayoutVars>
          <dgm:bulletEnabled val="1"/>
        </dgm:presLayoutVars>
      </dgm:prSet>
      <dgm:spPr/>
    </dgm:pt>
    <dgm:pt modelId="{8E31B72B-40FE-4229-9D34-05600546F8EE}" type="pres">
      <dgm:prSet presAssocID="{60EF64B9-B145-42ED-A883-58A040D51921}" presName="spaceBetweenRectangles" presStyleCnt="0"/>
      <dgm:spPr/>
    </dgm:pt>
    <dgm:pt modelId="{17663D33-47A4-4850-BF78-B40ECE43DA94}" type="pres">
      <dgm:prSet presAssocID="{8ABE8B12-E92D-4146-9178-319769532041}" presName="parentLin" presStyleCnt="0"/>
      <dgm:spPr/>
    </dgm:pt>
    <dgm:pt modelId="{B2289284-54E4-4E19-B07F-0E44ECB99BEE}" type="pres">
      <dgm:prSet presAssocID="{8ABE8B12-E92D-4146-9178-31976953204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95E427A-98A0-46F3-B98D-9BABA60375DB}" type="pres">
      <dgm:prSet presAssocID="{8ABE8B12-E92D-4146-9178-319769532041}" presName="parentText" presStyleLbl="node1" presStyleIdx="2" presStyleCnt="3" custScaleX="142857" custScaleY="1721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4762E1-8820-4BAF-815F-EFFB5116D486}" type="pres">
      <dgm:prSet presAssocID="{8ABE8B12-E92D-4146-9178-319769532041}" presName="negativeSpace" presStyleCnt="0"/>
      <dgm:spPr/>
    </dgm:pt>
    <dgm:pt modelId="{C23F9959-F5FE-4343-A304-E42F3C39AD07}" type="pres">
      <dgm:prSet presAssocID="{8ABE8B12-E92D-4146-9178-31976953204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F6DF8DD-803E-4C97-8A3A-48F3C00F59CB}" type="presOf" srcId="{8ABE8B12-E92D-4146-9178-319769532041}" destId="{795E427A-98A0-46F3-B98D-9BABA60375DB}" srcOrd="1" destOrd="0" presId="urn:microsoft.com/office/officeart/2005/8/layout/list1"/>
    <dgm:cxn modelId="{C2CA0016-0678-4B12-9671-1372B08DB1D4}" srcId="{E240E866-79AA-4E56-9A45-6D3BF0A2442A}" destId="{8ABE8B12-E92D-4146-9178-319769532041}" srcOrd="2" destOrd="0" parTransId="{6FA223D7-6AD7-41FF-98F0-0EB652878DD8}" sibTransId="{D9A9E83A-6236-428C-AD92-614DD9194268}"/>
    <dgm:cxn modelId="{54A18861-1DF9-45DC-9339-7CA86EDC2D57}" srcId="{E240E866-79AA-4E56-9A45-6D3BF0A2442A}" destId="{14113A1B-4A0B-4478-B6A4-5B9106A4FBA8}" srcOrd="0" destOrd="0" parTransId="{8BA239FC-1432-47A9-87EC-CBBF5988CB81}" sibTransId="{BEEF1DB2-7C29-47C9-AB94-61D664D84440}"/>
    <dgm:cxn modelId="{DC4B9509-B64A-4B51-AF35-B91639B66096}" type="presOf" srcId="{C6ED9062-A169-4FF9-A31F-B34F4A630168}" destId="{18DE60D0-850F-419E-9C77-19D921DBDEFA}" srcOrd="0" destOrd="0" presId="urn:microsoft.com/office/officeart/2005/8/layout/list1"/>
    <dgm:cxn modelId="{06A61020-70CA-4988-B4F6-4C535EBDB754}" srcId="{E240E866-79AA-4E56-9A45-6D3BF0A2442A}" destId="{C6ED9062-A169-4FF9-A31F-B34F4A630168}" srcOrd="1" destOrd="0" parTransId="{26856A54-98EF-47FB-990D-3767E8342033}" sibTransId="{60EF64B9-B145-42ED-A883-58A040D51921}"/>
    <dgm:cxn modelId="{645EC919-3218-421E-9DF0-8BA7D1BFBC7C}" type="presOf" srcId="{14113A1B-4A0B-4478-B6A4-5B9106A4FBA8}" destId="{EC8582E7-8B87-43A2-B24A-91AAA2E8CE7E}" srcOrd="1" destOrd="0" presId="urn:microsoft.com/office/officeart/2005/8/layout/list1"/>
    <dgm:cxn modelId="{26FEBC18-B21E-4995-BB21-255A6367FD8B}" type="presOf" srcId="{C6ED9062-A169-4FF9-A31F-B34F4A630168}" destId="{6CF90DC4-2369-4E8F-BEAD-88C90E3E6375}" srcOrd="1" destOrd="0" presId="urn:microsoft.com/office/officeart/2005/8/layout/list1"/>
    <dgm:cxn modelId="{67BD9426-3464-4F7F-AA6D-454F2DC1F08C}" type="presOf" srcId="{E240E866-79AA-4E56-9A45-6D3BF0A2442A}" destId="{98CD3AE5-E0C5-4DAA-82B0-4D39DA9C28DA}" srcOrd="0" destOrd="0" presId="urn:microsoft.com/office/officeart/2005/8/layout/list1"/>
    <dgm:cxn modelId="{E590088A-541A-4BEC-986B-27C1F25662F4}" type="presOf" srcId="{8ABE8B12-E92D-4146-9178-319769532041}" destId="{B2289284-54E4-4E19-B07F-0E44ECB99BEE}" srcOrd="0" destOrd="0" presId="urn:microsoft.com/office/officeart/2005/8/layout/list1"/>
    <dgm:cxn modelId="{DD83844D-502D-4BFC-81EB-6B613C1FF611}" type="presOf" srcId="{14113A1B-4A0B-4478-B6A4-5B9106A4FBA8}" destId="{DD581A6B-5BC4-4BE9-ABB3-4DF1D9AAF282}" srcOrd="0" destOrd="0" presId="urn:microsoft.com/office/officeart/2005/8/layout/list1"/>
    <dgm:cxn modelId="{658574C2-3870-4C15-B334-C35D2EAFE145}" type="presParOf" srcId="{98CD3AE5-E0C5-4DAA-82B0-4D39DA9C28DA}" destId="{550CF7B2-EC74-4FB9-A241-54E8BD10BFFD}" srcOrd="0" destOrd="0" presId="urn:microsoft.com/office/officeart/2005/8/layout/list1"/>
    <dgm:cxn modelId="{A0A7F70D-9261-4CBA-86E8-44F604D39E2F}" type="presParOf" srcId="{550CF7B2-EC74-4FB9-A241-54E8BD10BFFD}" destId="{DD581A6B-5BC4-4BE9-ABB3-4DF1D9AAF282}" srcOrd="0" destOrd="0" presId="urn:microsoft.com/office/officeart/2005/8/layout/list1"/>
    <dgm:cxn modelId="{56AB762D-4772-4482-A733-640BD96638E7}" type="presParOf" srcId="{550CF7B2-EC74-4FB9-A241-54E8BD10BFFD}" destId="{EC8582E7-8B87-43A2-B24A-91AAA2E8CE7E}" srcOrd="1" destOrd="0" presId="urn:microsoft.com/office/officeart/2005/8/layout/list1"/>
    <dgm:cxn modelId="{D0C90274-D09F-4EFC-8AD7-5A2982921CAE}" type="presParOf" srcId="{98CD3AE5-E0C5-4DAA-82B0-4D39DA9C28DA}" destId="{D059D98E-98FA-4433-A666-E3E7B1D621E0}" srcOrd="1" destOrd="0" presId="urn:microsoft.com/office/officeart/2005/8/layout/list1"/>
    <dgm:cxn modelId="{CADEC6B0-80F0-45D7-B6E3-05FB2B569418}" type="presParOf" srcId="{98CD3AE5-E0C5-4DAA-82B0-4D39DA9C28DA}" destId="{76E3CD9C-1F39-40AA-8646-9E2E51CE3E3E}" srcOrd="2" destOrd="0" presId="urn:microsoft.com/office/officeart/2005/8/layout/list1"/>
    <dgm:cxn modelId="{E3D95BF3-1681-4AD2-86E9-C2AE019DCBA1}" type="presParOf" srcId="{98CD3AE5-E0C5-4DAA-82B0-4D39DA9C28DA}" destId="{F5B2A23E-F66C-42B9-A140-9806D32F8FA8}" srcOrd="3" destOrd="0" presId="urn:microsoft.com/office/officeart/2005/8/layout/list1"/>
    <dgm:cxn modelId="{240D8592-6E8C-47A5-9DAF-51BCBB72C25F}" type="presParOf" srcId="{98CD3AE5-E0C5-4DAA-82B0-4D39DA9C28DA}" destId="{20DD7304-5922-4133-9432-00840D5FD380}" srcOrd="4" destOrd="0" presId="urn:microsoft.com/office/officeart/2005/8/layout/list1"/>
    <dgm:cxn modelId="{6B76683A-6EB3-4559-B39F-6B9E607CD1F1}" type="presParOf" srcId="{20DD7304-5922-4133-9432-00840D5FD380}" destId="{18DE60D0-850F-419E-9C77-19D921DBDEFA}" srcOrd="0" destOrd="0" presId="urn:microsoft.com/office/officeart/2005/8/layout/list1"/>
    <dgm:cxn modelId="{6091B84E-B40F-4FD4-BCEF-09104C0B7F3C}" type="presParOf" srcId="{20DD7304-5922-4133-9432-00840D5FD380}" destId="{6CF90DC4-2369-4E8F-BEAD-88C90E3E6375}" srcOrd="1" destOrd="0" presId="urn:microsoft.com/office/officeart/2005/8/layout/list1"/>
    <dgm:cxn modelId="{7F943C78-29C4-43C2-B24B-DC7B8024F7F1}" type="presParOf" srcId="{98CD3AE5-E0C5-4DAA-82B0-4D39DA9C28DA}" destId="{A00F067C-C88D-4EE4-ACA6-B7A3AEDF7C23}" srcOrd="5" destOrd="0" presId="urn:microsoft.com/office/officeart/2005/8/layout/list1"/>
    <dgm:cxn modelId="{732DE7C8-4E42-4123-A3F9-BA671ACDAA5D}" type="presParOf" srcId="{98CD3AE5-E0C5-4DAA-82B0-4D39DA9C28DA}" destId="{BB9BAFA2-DFAC-4F17-9869-0B6F225E8EE4}" srcOrd="6" destOrd="0" presId="urn:microsoft.com/office/officeart/2005/8/layout/list1"/>
    <dgm:cxn modelId="{4754FC67-877B-43F8-B9BC-CFBFCBEAB880}" type="presParOf" srcId="{98CD3AE5-E0C5-4DAA-82B0-4D39DA9C28DA}" destId="{8E31B72B-40FE-4229-9D34-05600546F8EE}" srcOrd="7" destOrd="0" presId="urn:microsoft.com/office/officeart/2005/8/layout/list1"/>
    <dgm:cxn modelId="{291F9E90-75E5-4C58-9CDB-F2DC5DA137B7}" type="presParOf" srcId="{98CD3AE5-E0C5-4DAA-82B0-4D39DA9C28DA}" destId="{17663D33-47A4-4850-BF78-B40ECE43DA94}" srcOrd="8" destOrd="0" presId="urn:microsoft.com/office/officeart/2005/8/layout/list1"/>
    <dgm:cxn modelId="{C09D890B-3ADB-4AEC-B1E5-1CE8A4FBD10A}" type="presParOf" srcId="{17663D33-47A4-4850-BF78-B40ECE43DA94}" destId="{B2289284-54E4-4E19-B07F-0E44ECB99BEE}" srcOrd="0" destOrd="0" presId="urn:microsoft.com/office/officeart/2005/8/layout/list1"/>
    <dgm:cxn modelId="{C86DBC7C-805A-4E9A-913C-A61DEC8B9DF1}" type="presParOf" srcId="{17663D33-47A4-4850-BF78-B40ECE43DA94}" destId="{795E427A-98A0-46F3-B98D-9BABA60375DB}" srcOrd="1" destOrd="0" presId="urn:microsoft.com/office/officeart/2005/8/layout/list1"/>
    <dgm:cxn modelId="{36CB9E48-C2C1-4D8A-93AC-08AD4646CC47}" type="presParOf" srcId="{98CD3AE5-E0C5-4DAA-82B0-4D39DA9C28DA}" destId="{3C4762E1-8820-4BAF-815F-EFFB5116D486}" srcOrd="9" destOrd="0" presId="urn:microsoft.com/office/officeart/2005/8/layout/list1"/>
    <dgm:cxn modelId="{0A9610E8-8985-4C8D-9784-8C9D1DDB227F}" type="presParOf" srcId="{98CD3AE5-E0C5-4DAA-82B0-4D39DA9C28DA}" destId="{C23F9959-F5FE-4343-A304-E42F3C39AD0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ABB429-2AFE-4BB8-9434-BAFB31F164C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8E2890-06C0-45F7-88F1-116FE7B0FA4B}">
      <dgm:prSet phldrT="[Текст]" custT="1"/>
      <dgm:spPr/>
      <dgm:t>
        <a:bodyPr/>
        <a:lstStyle/>
        <a:p>
          <a:r>
            <a:rPr lang="ru-RU" sz="2000" b="1" dirty="0" smtClean="0">
              <a:latin typeface="+mj-lt"/>
            </a:rPr>
            <a:t>ФГОС НОО</a:t>
          </a:r>
          <a:endParaRPr lang="ru-RU" sz="2000" b="1" dirty="0">
            <a:latin typeface="+mj-lt"/>
          </a:endParaRPr>
        </a:p>
      </dgm:t>
    </dgm:pt>
    <dgm:pt modelId="{41C84ABE-510C-4B81-82C8-B49ECBC4DA5E}" type="parTrans" cxnId="{5BCE17B6-163C-481E-994E-C7FF26AFC31F}">
      <dgm:prSet/>
      <dgm:spPr/>
      <dgm:t>
        <a:bodyPr/>
        <a:lstStyle/>
        <a:p>
          <a:endParaRPr lang="ru-RU"/>
        </a:p>
      </dgm:t>
    </dgm:pt>
    <dgm:pt modelId="{B87AFD4E-AD6A-4B53-9B5F-67BE9923CD48}" type="sibTrans" cxnId="{5BCE17B6-163C-481E-994E-C7FF26AFC31F}">
      <dgm:prSet/>
      <dgm:spPr/>
      <dgm:t>
        <a:bodyPr/>
        <a:lstStyle/>
        <a:p>
          <a:endParaRPr lang="ru-RU"/>
        </a:p>
      </dgm:t>
    </dgm:pt>
    <dgm:pt modelId="{19FA989A-3D07-4658-9512-19E8A0AFACEA}">
      <dgm:prSet phldrT="[Текст]" custT="1"/>
      <dgm:spPr/>
      <dgm:t>
        <a:bodyPr/>
        <a:lstStyle/>
        <a:p>
          <a:r>
            <a:rPr lang="ru-RU" sz="2000" b="1" dirty="0" smtClean="0">
              <a:latin typeface="+mj-lt"/>
            </a:rPr>
            <a:t>ФГОС НОО ОВЗ</a:t>
          </a:r>
          <a:endParaRPr lang="ru-RU" sz="2000" b="1" dirty="0">
            <a:latin typeface="+mj-lt"/>
          </a:endParaRPr>
        </a:p>
      </dgm:t>
    </dgm:pt>
    <dgm:pt modelId="{A5F7F7AC-C1B8-44E2-9C5A-778EB23AB92F}" type="parTrans" cxnId="{1C339E2C-9F9C-41C1-AFF4-8B903AFA8F48}">
      <dgm:prSet/>
      <dgm:spPr/>
      <dgm:t>
        <a:bodyPr/>
        <a:lstStyle/>
        <a:p>
          <a:endParaRPr lang="ru-RU"/>
        </a:p>
      </dgm:t>
    </dgm:pt>
    <dgm:pt modelId="{AE476006-688D-40EF-8093-4DDF38E94A4D}" type="sibTrans" cxnId="{1C339E2C-9F9C-41C1-AFF4-8B903AFA8F48}">
      <dgm:prSet/>
      <dgm:spPr/>
      <dgm:t>
        <a:bodyPr/>
        <a:lstStyle/>
        <a:p>
          <a:endParaRPr lang="ru-RU"/>
        </a:p>
      </dgm:t>
    </dgm:pt>
    <dgm:pt modelId="{6A2E3F89-81D0-4807-BEF3-70E65C93F335}">
      <dgm:prSet phldrT="[Текст]" custT="1"/>
      <dgm:spPr/>
      <dgm:t>
        <a:bodyPr/>
        <a:lstStyle/>
        <a:p>
          <a:r>
            <a:rPr lang="ru-RU" sz="2000" b="1" dirty="0" smtClean="0">
              <a:latin typeface="+mj-lt"/>
            </a:rPr>
            <a:t>ФГОС О У</a:t>
          </a:r>
          <a:r>
            <a:rPr lang="en-US" sz="2000" b="1" dirty="0" smtClean="0">
              <a:latin typeface="+mj-lt"/>
            </a:rPr>
            <a:t>/</a:t>
          </a:r>
          <a:r>
            <a:rPr lang="ru-RU" sz="2000" b="1" dirty="0" smtClean="0">
              <a:latin typeface="+mj-lt"/>
            </a:rPr>
            <a:t>О</a:t>
          </a:r>
          <a:endParaRPr lang="ru-RU" sz="2000" b="1" dirty="0">
            <a:latin typeface="+mj-lt"/>
          </a:endParaRPr>
        </a:p>
      </dgm:t>
    </dgm:pt>
    <dgm:pt modelId="{CC28C666-E4BE-454B-A03E-42473942EB60}" type="parTrans" cxnId="{B5E31830-4A9E-4A30-B165-36D5E319DB34}">
      <dgm:prSet/>
      <dgm:spPr/>
      <dgm:t>
        <a:bodyPr/>
        <a:lstStyle/>
        <a:p>
          <a:endParaRPr lang="ru-RU"/>
        </a:p>
      </dgm:t>
    </dgm:pt>
    <dgm:pt modelId="{93049A0C-E86C-4F6C-B2D7-91DC5D66C26B}" type="sibTrans" cxnId="{B5E31830-4A9E-4A30-B165-36D5E319DB34}">
      <dgm:prSet/>
      <dgm:spPr/>
      <dgm:t>
        <a:bodyPr/>
        <a:lstStyle/>
        <a:p>
          <a:endParaRPr lang="ru-RU"/>
        </a:p>
      </dgm:t>
    </dgm:pt>
    <dgm:pt modelId="{C3792A3B-44CB-40C7-ABB6-CA0EEED4A671}">
      <dgm:prSet phldrT="[Текст]" custT="1"/>
      <dgm:spPr/>
      <dgm:t>
        <a:bodyPr/>
        <a:lstStyle/>
        <a:p>
          <a:r>
            <a:rPr lang="ru-RU" sz="2000" b="1" dirty="0" smtClean="0">
              <a:latin typeface="+mj-lt"/>
            </a:rPr>
            <a:t>ФГОС ООО</a:t>
          </a:r>
          <a:endParaRPr lang="ru-RU" sz="2000" b="1" dirty="0">
            <a:latin typeface="+mj-lt"/>
          </a:endParaRPr>
        </a:p>
      </dgm:t>
    </dgm:pt>
    <dgm:pt modelId="{6BA008E5-66DB-4213-AA64-EE8EC9435FCA}" type="parTrans" cxnId="{042C2544-07B4-46BC-BCF4-99E8F6519C7C}">
      <dgm:prSet/>
      <dgm:spPr/>
      <dgm:t>
        <a:bodyPr/>
        <a:lstStyle/>
        <a:p>
          <a:endParaRPr lang="ru-RU"/>
        </a:p>
      </dgm:t>
    </dgm:pt>
    <dgm:pt modelId="{BBE27DD3-FA5F-43B5-A896-7A96D71DBBA2}" type="sibTrans" cxnId="{042C2544-07B4-46BC-BCF4-99E8F6519C7C}">
      <dgm:prSet/>
      <dgm:spPr/>
      <dgm:t>
        <a:bodyPr/>
        <a:lstStyle/>
        <a:p>
          <a:endParaRPr lang="ru-RU"/>
        </a:p>
      </dgm:t>
    </dgm:pt>
    <dgm:pt modelId="{5E3699E0-B01D-4D25-B3BC-2D6EAC0D2EE7}">
      <dgm:prSet phldrT="[Текст]" custT="1"/>
      <dgm:spPr/>
      <dgm:t>
        <a:bodyPr/>
        <a:lstStyle/>
        <a:p>
          <a:endParaRPr lang="ru-RU" sz="1800" b="0" i="0" dirty="0" smtClean="0"/>
        </a:p>
        <a:p>
          <a:r>
            <a:rPr lang="ru-RU" sz="2000" b="1" i="0" dirty="0" smtClean="0">
              <a:latin typeface="+mj-lt"/>
            </a:rPr>
            <a:t>Требования,</a:t>
          </a:r>
          <a:br>
            <a:rPr lang="ru-RU" sz="2000" b="1" i="0" dirty="0" smtClean="0">
              <a:latin typeface="+mj-lt"/>
            </a:rPr>
          </a:br>
          <a:r>
            <a:rPr lang="ru-RU" sz="2000" b="1" i="0" dirty="0" smtClean="0">
              <a:latin typeface="+mj-lt"/>
            </a:rPr>
            <a:t>содержащиеся в</a:t>
          </a:r>
          <a:br>
            <a:rPr lang="ru-RU" sz="2000" b="1" i="0" dirty="0" smtClean="0">
              <a:latin typeface="+mj-lt"/>
            </a:rPr>
          </a:br>
          <a:r>
            <a:rPr lang="ru-RU" sz="2000" b="1" i="0" dirty="0" smtClean="0">
              <a:latin typeface="+mj-lt"/>
            </a:rPr>
            <a:t>ПАООП</a:t>
          </a:r>
          <a:r>
            <a:rPr lang="ru-RU" sz="2000" b="1" dirty="0" smtClean="0">
              <a:latin typeface="+mj-lt"/>
            </a:rPr>
            <a:t/>
          </a:r>
          <a:br>
            <a:rPr lang="ru-RU" sz="2000" b="1" dirty="0" smtClean="0">
              <a:latin typeface="+mj-lt"/>
            </a:rPr>
          </a:br>
          <a:endParaRPr lang="ru-RU" sz="2000" b="1" dirty="0">
            <a:latin typeface="+mj-lt"/>
          </a:endParaRPr>
        </a:p>
      </dgm:t>
    </dgm:pt>
    <dgm:pt modelId="{D3322DF3-F955-49B9-8F2D-C263416A1064}" type="parTrans" cxnId="{C403BEA0-9A1B-4A09-8773-8498093822AF}">
      <dgm:prSet/>
      <dgm:spPr/>
      <dgm:t>
        <a:bodyPr/>
        <a:lstStyle/>
        <a:p>
          <a:endParaRPr lang="ru-RU"/>
        </a:p>
      </dgm:t>
    </dgm:pt>
    <dgm:pt modelId="{43D96B08-AC83-4FC1-A41C-F1BEC4AF661A}" type="sibTrans" cxnId="{C403BEA0-9A1B-4A09-8773-8498093822AF}">
      <dgm:prSet/>
      <dgm:spPr/>
      <dgm:t>
        <a:bodyPr/>
        <a:lstStyle/>
        <a:p>
          <a:endParaRPr lang="ru-RU"/>
        </a:p>
      </dgm:t>
    </dgm:pt>
    <dgm:pt modelId="{2982E0B7-B284-49A5-A610-8954468D5CBB}">
      <dgm:prSet phldrT="[Текст]" phldr="1"/>
      <dgm:spPr/>
      <dgm:t>
        <a:bodyPr/>
        <a:lstStyle/>
        <a:p>
          <a:endParaRPr lang="ru-RU" dirty="0"/>
        </a:p>
      </dgm:t>
    </dgm:pt>
    <dgm:pt modelId="{52D3AD62-5558-4CB1-9BE7-FBC5C2037859}" type="sibTrans" cxnId="{F7C7CE6D-FF20-438A-89ED-4193C363DDF5}">
      <dgm:prSet/>
      <dgm:spPr/>
      <dgm:t>
        <a:bodyPr/>
        <a:lstStyle/>
        <a:p>
          <a:endParaRPr lang="ru-RU"/>
        </a:p>
      </dgm:t>
    </dgm:pt>
    <dgm:pt modelId="{6119E40D-09E5-48E3-8199-36C141823437}" type="parTrans" cxnId="{F7C7CE6D-FF20-438A-89ED-4193C363DDF5}">
      <dgm:prSet/>
      <dgm:spPr/>
      <dgm:t>
        <a:bodyPr/>
        <a:lstStyle/>
        <a:p>
          <a:endParaRPr lang="ru-RU"/>
        </a:p>
      </dgm:t>
    </dgm:pt>
    <dgm:pt modelId="{98052D09-E684-4638-AE83-9DAAF57C8878}" type="pres">
      <dgm:prSet presAssocID="{69ABB429-2AFE-4BB8-9434-BAFB31F164C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A113E6-FBF1-4748-9882-8813C43CC145}" type="pres">
      <dgm:prSet presAssocID="{2982E0B7-B284-49A5-A610-8954468D5CBB}" presName="root1" presStyleCnt="0"/>
      <dgm:spPr/>
    </dgm:pt>
    <dgm:pt modelId="{AA6FB417-8CB8-42B1-8F35-E9022342D5AF}" type="pres">
      <dgm:prSet presAssocID="{2982E0B7-B284-49A5-A610-8954468D5CBB}" presName="LevelOneTextNode" presStyleLbl="node0" presStyleIdx="0" presStyleCnt="1" custScaleX="55742" custScaleY="227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56D19D-078C-458A-B9DB-5EC5CBC93B21}" type="pres">
      <dgm:prSet presAssocID="{2982E0B7-B284-49A5-A610-8954468D5CBB}" presName="level2hierChild" presStyleCnt="0"/>
      <dgm:spPr/>
    </dgm:pt>
    <dgm:pt modelId="{E04BCDBD-3A84-4673-8D26-C2301F9FD53D}" type="pres">
      <dgm:prSet presAssocID="{41C84ABE-510C-4B81-82C8-B49ECBC4DA5E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C770B6A8-156B-4CE5-AD6D-B631592E5C2D}" type="pres">
      <dgm:prSet presAssocID="{41C84ABE-510C-4B81-82C8-B49ECBC4DA5E}" presName="connTx" presStyleLbl="parChTrans1D2" presStyleIdx="0" presStyleCnt="2"/>
      <dgm:spPr/>
      <dgm:t>
        <a:bodyPr/>
        <a:lstStyle/>
        <a:p>
          <a:endParaRPr lang="ru-RU"/>
        </a:p>
      </dgm:t>
    </dgm:pt>
    <dgm:pt modelId="{03B81F72-2DCB-4FCB-B7E3-09630533D099}" type="pres">
      <dgm:prSet presAssocID="{5D8E2890-06C0-45F7-88F1-116FE7B0FA4B}" presName="root2" presStyleCnt="0"/>
      <dgm:spPr/>
    </dgm:pt>
    <dgm:pt modelId="{1348F61B-E5C6-4D48-8BED-0A9EFB07DE4E}" type="pres">
      <dgm:prSet presAssocID="{5D8E2890-06C0-45F7-88F1-116FE7B0FA4B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412053-FB3E-4DC1-926F-99AD1AD2A38F}" type="pres">
      <dgm:prSet presAssocID="{5D8E2890-06C0-45F7-88F1-116FE7B0FA4B}" presName="level3hierChild" presStyleCnt="0"/>
      <dgm:spPr/>
    </dgm:pt>
    <dgm:pt modelId="{F5950644-C0D0-4FFD-809E-9C2898EA13FC}" type="pres">
      <dgm:prSet presAssocID="{A5F7F7AC-C1B8-44E2-9C5A-778EB23AB92F}" presName="conn2-1" presStyleLbl="parChTrans1D3" presStyleIdx="0" presStyleCnt="3"/>
      <dgm:spPr/>
      <dgm:t>
        <a:bodyPr/>
        <a:lstStyle/>
        <a:p>
          <a:endParaRPr lang="ru-RU"/>
        </a:p>
      </dgm:t>
    </dgm:pt>
    <dgm:pt modelId="{2A7E89FC-88E5-4EC7-B06A-848236F0FB71}" type="pres">
      <dgm:prSet presAssocID="{A5F7F7AC-C1B8-44E2-9C5A-778EB23AB92F}" presName="connTx" presStyleLbl="parChTrans1D3" presStyleIdx="0" presStyleCnt="3"/>
      <dgm:spPr/>
      <dgm:t>
        <a:bodyPr/>
        <a:lstStyle/>
        <a:p>
          <a:endParaRPr lang="ru-RU"/>
        </a:p>
      </dgm:t>
    </dgm:pt>
    <dgm:pt modelId="{916CFF90-BB79-411F-A319-AA05FD0C2186}" type="pres">
      <dgm:prSet presAssocID="{19FA989A-3D07-4658-9512-19E8A0AFACEA}" presName="root2" presStyleCnt="0"/>
      <dgm:spPr/>
    </dgm:pt>
    <dgm:pt modelId="{7D540E9E-D8A6-4855-B910-9B6EB3C8F030}" type="pres">
      <dgm:prSet presAssocID="{19FA989A-3D07-4658-9512-19E8A0AFACEA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C75B14-B2F5-44AC-B89E-F0404C20D57C}" type="pres">
      <dgm:prSet presAssocID="{19FA989A-3D07-4658-9512-19E8A0AFACEA}" presName="level3hierChild" presStyleCnt="0"/>
      <dgm:spPr/>
    </dgm:pt>
    <dgm:pt modelId="{A05EE2A0-730B-41C0-98E5-9FCF1077F04E}" type="pres">
      <dgm:prSet presAssocID="{CC28C666-E4BE-454B-A03E-42473942EB60}" presName="conn2-1" presStyleLbl="parChTrans1D3" presStyleIdx="1" presStyleCnt="3"/>
      <dgm:spPr/>
      <dgm:t>
        <a:bodyPr/>
        <a:lstStyle/>
        <a:p>
          <a:endParaRPr lang="ru-RU"/>
        </a:p>
      </dgm:t>
    </dgm:pt>
    <dgm:pt modelId="{E7316CE5-ADC4-4BB9-87F5-D7F6EB7672BC}" type="pres">
      <dgm:prSet presAssocID="{CC28C666-E4BE-454B-A03E-42473942EB60}" presName="connTx" presStyleLbl="parChTrans1D3" presStyleIdx="1" presStyleCnt="3"/>
      <dgm:spPr/>
      <dgm:t>
        <a:bodyPr/>
        <a:lstStyle/>
        <a:p>
          <a:endParaRPr lang="ru-RU"/>
        </a:p>
      </dgm:t>
    </dgm:pt>
    <dgm:pt modelId="{B2108C4C-90C0-4A03-9A14-BD9D8278866B}" type="pres">
      <dgm:prSet presAssocID="{6A2E3F89-81D0-4807-BEF3-70E65C93F335}" presName="root2" presStyleCnt="0"/>
      <dgm:spPr/>
    </dgm:pt>
    <dgm:pt modelId="{6C881200-B86E-4304-9B50-1DD8F19F8CA7}" type="pres">
      <dgm:prSet presAssocID="{6A2E3F89-81D0-4807-BEF3-70E65C93F335}" presName="LevelTwoTextNode" presStyleLbl="node3" presStyleIdx="1" presStyleCnt="3" custLinFactNeighborX="969" custLinFactNeighborY="-4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A33FF4-C130-4749-ADFC-EDDDDD4DC364}" type="pres">
      <dgm:prSet presAssocID="{6A2E3F89-81D0-4807-BEF3-70E65C93F335}" presName="level3hierChild" presStyleCnt="0"/>
      <dgm:spPr/>
    </dgm:pt>
    <dgm:pt modelId="{B90CA70E-ACE2-4318-BB89-ED83D42194D0}" type="pres">
      <dgm:prSet presAssocID="{6BA008E5-66DB-4213-AA64-EE8EC9435FCA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85928316-895A-4518-9A12-44D37320C000}" type="pres">
      <dgm:prSet presAssocID="{6BA008E5-66DB-4213-AA64-EE8EC9435FCA}" presName="connTx" presStyleLbl="parChTrans1D2" presStyleIdx="1" presStyleCnt="2"/>
      <dgm:spPr/>
      <dgm:t>
        <a:bodyPr/>
        <a:lstStyle/>
        <a:p>
          <a:endParaRPr lang="ru-RU"/>
        </a:p>
      </dgm:t>
    </dgm:pt>
    <dgm:pt modelId="{4B165D05-A149-4E26-80BA-BD06773B7F65}" type="pres">
      <dgm:prSet presAssocID="{C3792A3B-44CB-40C7-ABB6-CA0EEED4A671}" presName="root2" presStyleCnt="0"/>
      <dgm:spPr/>
    </dgm:pt>
    <dgm:pt modelId="{82E8041D-0AED-432F-8F3A-2227E205E350}" type="pres">
      <dgm:prSet presAssocID="{C3792A3B-44CB-40C7-ABB6-CA0EEED4A67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D82634-BC2A-4D3F-998B-C144F5EBC77B}" type="pres">
      <dgm:prSet presAssocID="{C3792A3B-44CB-40C7-ABB6-CA0EEED4A671}" presName="level3hierChild" presStyleCnt="0"/>
      <dgm:spPr/>
    </dgm:pt>
    <dgm:pt modelId="{06D96EEA-4317-4DC2-9AB4-A06D49853253}" type="pres">
      <dgm:prSet presAssocID="{D3322DF3-F955-49B9-8F2D-C263416A1064}" presName="conn2-1" presStyleLbl="parChTrans1D3" presStyleIdx="2" presStyleCnt="3"/>
      <dgm:spPr/>
      <dgm:t>
        <a:bodyPr/>
        <a:lstStyle/>
        <a:p>
          <a:endParaRPr lang="ru-RU"/>
        </a:p>
      </dgm:t>
    </dgm:pt>
    <dgm:pt modelId="{15F45BA7-F0C6-41AE-A507-60BB3D22CF3E}" type="pres">
      <dgm:prSet presAssocID="{D3322DF3-F955-49B9-8F2D-C263416A1064}" presName="connTx" presStyleLbl="parChTrans1D3" presStyleIdx="2" presStyleCnt="3"/>
      <dgm:spPr/>
      <dgm:t>
        <a:bodyPr/>
        <a:lstStyle/>
        <a:p>
          <a:endParaRPr lang="ru-RU"/>
        </a:p>
      </dgm:t>
    </dgm:pt>
    <dgm:pt modelId="{45A8C779-81FC-4365-BDA6-323D5CF36175}" type="pres">
      <dgm:prSet presAssocID="{5E3699E0-B01D-4D25-B3BC-2D6EAC0D2EE7}" presName="root2" presStyleCnt="0"/>
      <dgm:spPr/>
    </dgm:pt>
    <dgm:pt modelId="{C1A2058F-594B-4A64-8C5A-3C6C29FDE971}" type="pres">
      <dgm:prSet presAssocID="{5E3699E0-B01D-4D25-B3BC-2D6EAC0D2EE7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0C58D7-90C2-418C-B7D9-B75E26712EC8}" type="pres">
      <dgm:prSet presAssocID="{5E3699E0-B01D-4D25-B3BC-2D6EAC0D2EE7}" presName="level3hierChild" presStyleCnt="0"/>
      <dgm:spPr/>
    </dgm:pt>
  </dgm:ptLst>
  <dgm:cxnLst>
    <dgm:cxn modelId="{F3F48155-BCBE-4760-B4BF-54AD261DCE85}" type="presOf" srcId="{5E3699E0-B01D-4D25-B3BC-2D6EAC0D2EE7}" destId="{C1A2058F-594B-4A64-8C5A-3C6C29FDE971}" srcOrd="0" destOrd="0" presId="urn:microsoft.com/office/officeart/2005/8/layout/hierarchy2"/>
    <dgm:cxn modelId="{5BCE17B6-163C-481E-994E-C7FF26AFC31F}" srcId="{2982E0B7-B284-49A5-A610-8954468D5CBB}" destId="{5D8E2890-06C0-45F7-88F1-116FE7B0FA4B}" srcOrd="0" destOrd="0" parTransId="{41C84ABE-510C-4B81-82C8-B49ECBC4DA5E}" sibTransId="{B87AFD4E-AD6A-4B53-9B5F-67BE9923CD48}"/>
    <dgm:cxn modelId="{042C2544-07B4-46BC-BCF4-99E8F6519C7C}" srcId="{2982E0B7-B284-49A5-A610-8954468D5CBB}" destId="{C3792A3B-44CB-40C7-ABB6-CA0EEED4A671}" srcOrd="1" destOrd="0" parTransId="{6BA008E5-66DB-4213-AA64-EE8EC9435FCA}" sibTransId="{BBE27DD3-FA5F-43B5-A896-7A96D71DBBA2}"/>
    <dgm:cxn modelId="{3CD41DA0-34FF-489B-8505-F7AD5AD72832}" type="presOf" srcId="{19FA989A-3D07-4658-9512-19E8A0AFACEA}" destId="{7D540E9E-D8A6-4855-B910-9B6EB3C8F030}" srcOrd="0" destOrd="0" presId="urn:microsoft.com/office/officeart/2005/8/layout/hierarchy2"/>
    <dgm:cxn modelId="{70E70515-885D-4CFB-A07A-E6A3250B6F93}" type="presOf" srcId="{6BA008E5-66DB-4213-AA64-EE8EC9435FCA}" destId="{85928316-895A-4518-9A12-44D37320C000}" srcOrd="1" destOrd="0" presId="urn:microsoft.com/office/officeart/2005/8/layout/hierarchy2"/>
    <dgm:cxn modelId="{03D3B818-6554-4A70-BDA2-28C7951685E8}" type="presOf" srcId="{5D8E2890-06C0-45F7-88F1-116FE7B0FA4B}" destId="{1348F61B-E5C6-4D48-8BED-0A9EFB07DE4E}" srcOrd="0" destOrd="0" presId="urn:microsoft.com/office/officeart/2005/8/layout/hierarchy2"/>
    <dgm:cxn modelId="{1A9AD5E8-A29F-4AB3-B9B6-4D851AC2B1D9}" type="presOf" srcId="{CC28C666-E4BE-454B-A03E-42473942EB60}" destId="{E7316CE5-ADC4-4BB9-87F5-D7F6EB7672BC}" srcOrd="1" destOrd="0" presId="urn:microsoft.com/office/officeart/2005/8/layout/hierarchy2"/>
    <dgm:cxn modelId="{86CF7F81-289F-46CB-97D3-D238A51A46D2}" type="presOf" srcId="{A5F7F7AC-C1B8-44E2-9C5A-778EB23AB92F}" destId="{F5950644-C0D0-4FFD-809E-9C2898EA13FC}" srcOrd="0" destOrd="0" presId="urn:microsoft.com/office/officeart/2005/8/layout/hierarchy2"/>
    <dgm:cxn modelId="{F94E3E5D-BC75-4301-9A58-1A86CACB6FD9}" type="presOf" srcId="{69ABB429-2AFE-4BB8-9434-BAFB31F164C8}" destId="{98052D09-E684-4638-AE83-9DAAF57C8878}" srcOrd="0" destOrd="0" presId="urn:microsoft.com/office/officeart/2005/8/layout/hierarchy2"/>
    <dgm:cxn modelId="{5D500337-C87C-4BF5-A79C-9FAC219ABA61}" type="presOf" srcId="{6BA008E5-66DB-4213-AA64-EE8EC9435FCA}" destId="{B90CA70E-ACE2-4318-BB89-ED83D42194D0}" srcOrd="0" destOrd="0" presId="urn:microsoft.com/office/officeart/2005/8/layout/hierarchy2"/>
    <dgm:cxn modelId="{F7C7CE6D-FF20-438A-89ED-4193C363DDF5}" srcId="{69ABB429-2AFE-4BB8-9434-BAFB31F164C8}" destId="{2982E0B7-B284-49A5-A610-8954468D5CBB}" srcOrd="0" destOrd="0" parTransId="{6119E40D-09E5-48E3-8199-36C141823437}" sibTransId="{52D3AD62-5558-4CB1-9BE7-FBC5C2037859}"/>
    <dgm:cxn modelId="{954471F3-DF26-449F-8E45-A070457343B4}" type="presOf" srcId="{A5F7F7AC-C1B8-44E2-9C5A-778EB23AB92F}" destId="{2A7E89FC-88E5-4EC7-B06A-848236F0FB71}" srcOrd="1" destOrd="0" presId="urn:microsoft.com/office/officeart/2005/8/layout/hierarchy2"/>
    <dgm:cxn modelId="{B5E31830-4A9E-4A30-B165-36D5E319DB34}" srcId="{5D8E2890-06C0-45F7-88F1-116FE7B0FA4B}" destId="{6A2E3F89-81D0-4807-BEF3-70E65C93F335}" srcOrd="1" destOrd="0" parTransId="{CC28C666-E4BE-454B-A03E-42473942EB60}" sibTransId="{93049A0C-E86C-4F6C-B2D7-91DC5D66C26B}"/>
    <dgm:cxn modelId="{F1540C31-2197-4CD5-8760-04319F9BD6AD}" type="presOf" srcId="{D3322DF3-F955-49B9-8F2D-C263416A1064}" destId="{15F45BA7-F0C6-41AE-A507-60BB3D22CF3E}" srcOrd="1" destOrd="0" presId="urn:microsoft.com/office/officeart/2005/8/layout/hierarchy2"/>
    <dgm:cxn modelId="{1C339E2C-9F9C-41C1-AFF4-8B903AFA8F48}" srcId="{5D8E2890-06C0-45F7-88F1-116FE7B0FA4B}" destId="{19FA989A-3D07-4658-9512-19E8A0AFACEA}" srcOrd="0" destOrd="0" parTransId="{A5F7F7AC-C1B8-44E2-9C5A-778EB23AB92F}" sibTransId="{AE476006-688D-40EF-8093-4DDF38E94A4D}"/>
    <dgm:cxn modelId="{C54C99C4-9773-4094-9650-E9741BF07C96}" type="presOf" srcId="{6A2E3F89-81D0-4807-BEF3-70E65C93F335}" destId="{6C881200-B86E-4304-9B50-1DD8F19F8CA7}" srcOrd="0" destOrd="0" presId="urn:microsoft.com/office/officeart/2005/8/layout/hierarchy2"/>
    <dgm:cxn modelId="{4E8C1C9E-92B9-4123-B4AD-0C054C6F0D57}" type="presOf" srcId="{41C84ABE-510C-4B81-82C8-B49ECBC4DA5E}" destId="{E04BCDBD-3A84-4673-8D26-C2301F9FD53D}" srcOrd="0" destOrd="0" presId="urn:microsoft.com/office/officeart/2005/8/layout/hierarchy2"/>
    <dgm:cxn modelId="{1201256F-D0AA-46FC-A72F-0AED8D4F6B1B}" type="presOf" srcId="{D3322DF3-F955-49B9-8F2D-C263416A1064}" destId="{06D96EEA-4317-4DC2-9AB4-A06D49853253}" srcOrd="0" destOrd="0" presId="urn:microsoft.com/office/officeart/2005/8/layout/hierarchy2"/>
    <dgm:cxn modelId="{C403BEA0-9A1B-4A09-8773-8498093822AF}" srcId="{C3792A3B-44CB-40C7-ABB6-CA0EEED4A671}" destId="{5E3699E0-B01D-4D25-B3BC-2D6EAC0D2EE7}" srcOrd="0" destOrd="0" parTransId="{D3322DF3-F955-49B9-8F2D-C263416A1064}" sibTransId="{43D96B08-AC83-4FC1-A41C-F1BEC4AF661A}"/>
    <dgm:cxn modelId="{30DFDA49-DD3F-45F6-AC8E-49F3F8878279}" type="presOf" srcId="{C3792A3B-44CB-40C7-ABB6-CA0EEED4A671}" destId="{82E8041D-0AED-432F-8F3A-2227E205E350}" srcOrd="0" destOrd="0" presId="urn:microsoft.com/office/officeart/2005/8/layout/hierarchy2"/>
    <dgm:cxn modelId="{24BA138C-FD23-4A63-A7A3-2A172D36C74A}" type="presOf" srcId="{41C84ABE-510C-4B81-82C8-B49ECBC4DA5E}" destId="{C770B6A8-156B-4CE5-AD6D-B631592E5C2D}" srcOrd="1" destOrd="0" presId="urn:microsoft.com/office/officeart/2005/8/layout/hierarchy2"/>
    <dgm:cxn modelId="{162963D4-8712-4FC6-B3BB-A4D8B3829D22}" type="presOf" srcId="{CC28C666-E4BE-454B-A03E-42473942EB60}" destId="{A05EE2A0-730B-41C0-98E5-9FCF1077F04E}" srcOrd="0" destOrd="0" presId="urn:microsoft.com/office/officeart/2005/8/layout/hierarchy2"/>
    <dgm:cxn modelId="{7F4589FF-F12E-449F-8C92-59D86961AC7B}" type="presOf" srcId="{2982E0B7-B284-49A5-A610-8954468D5CBB}" destId="{AA6FB417-8CB8-42B1-8F35-E9022342D5AF}" srcOrd="0" destOrd="0" presId="urn:microsoft.com/office/officeart/2005/8/layout/hierarchy2"/>
    <dgm:cxn modelId="{D22920D6-BA85-4E02-A6BE-0FBF3E49A5D4}" type="presParOf" srcId="{98052D09-E684-4638-AE83-9DAAF57C8878}" destId="{83A113E6-FBF1-4748-9882-8813C43CC145}" srcOrd="0" destOrd="0" presId="urn:microsoft.com/office/officeart/2005/8/layout/hierarchy2"/>
    <dgm:cxn modelId="{DF4D6422-0910-432C-BDEA-37D6A7ACE5D7}" type="presParOf" srcId="{83A113E6-FBF1-4748-9882-8813C43CC145}" destId="{AA6FB417-8CB8-42B1-8F35-E9022342D5AF}" srcOrd="0" destOrd="0" presId="urn:microsoft.com/office/officeart/2005/8/layout/hierarchy2"/>
    <dgm:cxn modelId="{A0B0AF2E-D5AB-442D-B333-A3123BBFA51D}" type="presParOf" srcId="{83A113E6-FBF1-4748-9882-8813C43CC145}" destId="{AF56D19D-078C-458A-B9DB-5EC5CBC93B21}" srcOrd="1" destOrd="0" presId="urn:microsoft.com/office/officeart/2005/8/layout/hierarchy2"/>
    <dgm:cxn modelId="{927815F3-A910-42A2-AC9B-E7EEC37E1697}" type="presParOf" srcId="{AF56D19D-078C-458A-B9DB-5EC5CBC93B21}" destId="{E04BCDBD-3A84-4673-8D26-C2301F9FD53D}" srcOrd="0" destOrd="0" presId="urn:microsoft.com/office/officeart/2005/8/layout/hierarchy2"/>
    <dgm:cxn modelId="{DDA25A96-CFE9-4D2C-B0C7-0C97382337DA}" type="presParOf" srcId="{E04BCDBD-3A84-4673-8D26-C2301F9FD53D}" destId="{C770B6A8-156B-4CE5-AD6D-B631592E5C2D}" srcOrd="0" destOrd="0" presId="urn:microsoft.com/office/officeart/2005/8/layout/hierarchy2"/>
    <dgm:cxn modelId="{345CC1BC-44A8-465F-BE4C-46FB3D5ADDAA}" type="presParOf" srcId="{AF56D19D-078C-458A-B9DB-5EC5CBC93B21}" destId="{03B81F72-2DCB-4FCB-B7E3-09630533D099}" srcOrd="1" destOrd="0" presId="urn:microsoft.com/office/officeart/2005/8/layout/hierarchy2"/>
    <dgm:cxn modelId="{949B1AB2-3030-4544-AFC9-AB83BBA9B853}" type="presParOf" srcId="{03B81F72-2DCB-4FCB-B7E3-09630533D099}" destId="{1348F61B-E5C6-4D48-8BED-0A9EFB07DE4E}" srcOrd="0" destOrd="0" presId="urn:microsoft.com/office/officeart/2005/8/layout/hierarchy2"/>
    <dgm:cxn modelId="{CCEFE8E5-E774-4045-BE58-3A5FB1C3F10A}" type="presParOf" srcId="{03B81F72-2DCB-4FCB-B7E3-09630533D099}" destId="{B0412053-FB3E-4DC1-926F-99AD1AD2A38F}" srcOrd="1" destOrd="0" presId="urn:microsoft.com/office/officeart/2005/8/layout/hierarchy2"/>
    <dgm:cxn modelId="{858EF5D9-4377-45FC-BAE2-9F8039DD95E0}" type="presParOf" srcId="{B0412053-FB3E-4DC1-926F-99AD1AD2A38F}" destId="{F5950644-C0D0-4FFD-809E-9C2898EA13FC}" srcOrd="0" destOrd="0" presId="urn:microsoft.com/office/officeart/2005/8/layout/hierarchy2"/>
    <dgm:cxn modelId="{612C427D-B296-4DE6-BABD-7A323CD4F6AC}" type="presParOf" srcId="{F5950644-C0D0-4FFD-809E-9C2898EA13FC}" destId="{2A7E89FC-88E5-4EC7-B06A-848236F0FB71}" srcOrd="0" destOrd="0" presId="urn:microsoft.com/office/officeart/2005/8/layout/hierarchy2"/>
    <dgm:cxn modelId="{91404A97-3CA7-4458-92A3-C6275A21FE4C}" type="presParOf" srcId="{B0412053-FB3E-4DC1-926F-99AD1AD2A38F}" destId="{916CFF90-BB79-411F-A319-AA05FD0C2186}" srcOrd="1" destOrd="0" presId="urn:microsoft.com/office/officeart/2005/8/layout/hierarchy2"/>
    <dgm:cxn modelId="{F3E35F76-92D0-407D-8414-50964F4B32EB}" type="presParOf" srcId="{916CFF90-BB79-411F-A319-AA05FD0C2186}" destId="{7D540E9E-D8A6-4855-B910-9B6EB3C8F030}" srcOrd="0" destOrd="0" presId="urn:microsoft.com/office/officeart/2005/8/layout/hierarchy2"/>
    <dgm:cxn modelId="{08E7A6D8-F577-4E3B-95FB-716322AB6FD7}" type="presParOf" srcId="{916CFF90-BB79-411F-A319-AA05FD0C2186}" destId="{BCC75B14-B2F5-44AC-B89E-F0404C20D57C}" srcOrd="1" destOrd="0" presId="urn:microsoft.com/office/officeart/2005/8/layout/hierarchy2"/>
    <dgm:cxn modelId="{D45C0429-AF39-46F2-8371-2D82CD5FF4AA}" type="presParOf" srcId="{B0412053-FB3E-4DC1-926F-99AD1AD2A38F}" destId="{A05EE2A0-730B-41C0-98E5-9FCF1077F04E}" srcOrd="2" destOrd="0" presId="urn:microsoft.com/office/officeart/2005/8/layout/hierarchy2"/>
    <dgm:cxn modelId="{CE10A27A-3F00-40C5-A8BF-342B4FF322C0}" type="presParOf" srcId="{A05EE2A0-730B-41C0-98E5-9FCF1077F04E}" destId="{E7316CE5-ADC4-4BB9-87F5-D7F6EB7672BC}" srcOrd="0" destOrd="0" presId="urn:microsoft.com/office/officeart/2005/8/layout/hierarchy2"/>
    <dgm:cxn modelId="{C253A383-B5A8-4805-81AC-C501D611E2D1}" type="presParOf" srcId="{B0412053-FB3E-4DC1-926F-99AD1AD2A38F}" destId="{B2108C4C-90C0-4A03-9A14-BD9D8278866B}" srcOrd="3" destOrd="0" presId="urn:microsoft.com/office/officeart/2005/8/layout/hierarchy2"/>
    <dgm:cxn modelId="{0ECB069C-E7E7-4559-9346-B8A5A7118D8C}" type="presParOf" srcId="{B2108C4C-90C0-4A03-9A14-BD9D8278866B}" destId="{6C881200-B86E-4304-9B50-1DD8F19F8CA7}" srcOrd="0" destOrd="0" presId="urn:microsoft.com/office/officeart/2005/8/layout/hierarchy2"/>
    <dgm:cxn modelId="{CC7B2658-C8CD-4917-B9E0-2BD0CEC46483}" type="presParOf" srcId="{B2108C4C-90C0-4A03-9A14-BD9D8278866B}" destId="{C5A33FF4-C130-4749-ADFC-EDDDDD4DC364}" srcOrd="1" destOrd="0" presId="urn:microsoft.com/office/officeart/2005/8/layout/hierarchy2"/>
    <dgm:cxn modelId="{2F0409A6-69A0-4CB9-A555-EF9A349FB8B3}" type="presParOf" srcId="{AF56D19D-078C-458A-B9DB-5EC5CBC93B21}" destId="{B90CA70E-ACE2-4318-BB89-ED83D42194D0}" srcOrd="2" destOrd="0" presId="urn:microsoft.com/office/officeart/2005/8/layout/hierarchy2"/>
    <dgm:cxn modelId="{5050E55C-F231-4140-839A-0D098748723E}" type="presParOf" srcId="{B90CA70E-ACE2-4318-BB89-ED83D42194D0}" destId="{85928316-895A-4518-9A12-44D37320C000}" srcOrd="0" destOrd="0" presId="urn:microsoft.com/office/officeart/2005/8/layout/hierarchy2"/>
    <dgm:cxn modelId="{4C3B551C-D4E4-443D-BBA1-3AA3D9279BCE}" type="presParOf" srcId="{AF56D19D-078C-458A-B9DB-5EC5CBC93B21}" destId="{4B165D05-A149-4E26-80BA-BD06773B7F65}" srcOrd="3" destOrd="0" presId="urn:microsoft.com/office/officeart/2005/8/layout/hierarchy2"/>
    <dgm:cxn modelId="{72EA1B37-CD1C-48ED-8236-C9495497FA44}" type="presParOf" srcId="{4B165D05-A149-4E26-80BA-BD06773B7F65}" destId="{82E8041D-0AED-432F-8F3A-2227E205E350}" srcOrd="0" destOrd="0" presId="urn:microsoft.com/office/officeart/2005/8/layout/hierarchy2"/>
    <dgm:cxn modelId="{936328A3-BCCF-4CB7-846F-2E112DDADCC3}" type="presParOf" srcId="{4B165D05-A149-4E26-80BA-BD06773B7F65}" destId="{04D82634-BC2A-4D3F-998B-C144F5EBC77B}" srcOrd="1" destOrd="0" presId="urn:microsoft.com/office/officeart/2005/8/layout/hierarchy2"/>
    <dgm:cxn modelId="{BE865FD9-4A6C-4D72-840D-649AE7911DB3}" type="presParOf" srcId="{04D82634-BC2A-4D3F-998B-C144F5EBC77B}" destId="{06D96EEA-4317-4DC2-9AB4-A06D49853253}" srcOrd="0" destOrd="0" presId="urn:microsoft.com/office/officeart/2005/8/layout/hierarchy2"/>
    <dgm:cxn modelId="{0E78D5CD-7C8C-4820-9F0B-4278F8D70884}" type="presParOf" srcId="{06D96EEA-4317-4DC2-9AB4-A06D49853253}" destId="{15F45BA7-F0C6-41AE-A507-60BB3D22CF3E}" srcOrd="0" destOrd="0" presId="urn:microsoft.com/office/officeart/2005/8/layout/hierarchy2"/>
    <dgm:cxn modelId="{10E324E1-3497-40BB-9441-E3FDD591BBD6}" type="presParOf" srcId="{04D82634-BC2A-4D3F-998B-C144F5EBC77B}" destId="{45A8C779-81FC-4365-BDA6-323D5CF36175}" srcOrd="1" destOrd="0" presId="urn:microsoft.com/office/officeart/2005/8/layout/hierarchy2"/>
    <dgm:cxn modelId="{9ABCCA32-67E7-4C59-ABDC-45B0E377D520}" type="presParOf" srcId="{45A8C779-81FC-4365-BDA6-323D5CF36175}" destId="{C1A2058F-594B-4A64-8C5A-3C6C29FDE971}" srcOrd="0" destOrd="0" presId="urn:microsoft.com/office/officeart/2005/8/layout/hierarchy2"/>
    <dgm:cxn modelId="{3E2F4B55-B6B9-4902-A98D-10FF15AA837B}" type="presParOf" srcId="{45A8C779-81FC-4365-BDA6-323D5CF36175}" destId="{660C58D7-90C2-418C-B7D9-B75E26712EC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35E4CB-500C-45C4-955B-AD33022AC44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48B9E4-EA57-4945-BD24-4EB1AAD56EAE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rPr>
            <a:t>щадящий режим нагруз</a:t>
          </a:r>
          <a:r>
            <a:rPr lang="ru-RU" sz="2000" b="1" dirty="0" smtClean="0">
              <a:solidFill>
                <a:srgbClr val="92D050"/>
              </a:solidFill>
            </a:rPr>
            <a:t>ок</a:t>
          </a:r>
          <a:endParaRPr lang="ru-RU" sz="2000" dirty="0"/>
        </a:p>
      </dgm:t>
    </dgm:pt>
    <dgm:pt modelId="{523E17ED-0FA5-4B58-B740-4515639A07B3}" type="parTrans" cxnId="{2966D196-65AB-4FE8-86F8-BA0CC1B87E69}">
      <dgm:prSet/>
      <dgm:spPr/>
      <dgm:t>
        <a:bodyPr/>
        <a:lstStyle/>
        <a:p>
          <a:endParaRPr lang="ru-RU"/>
        </a:p>
      </dgm:t>
    </dgm:pt>
    <dgm:pt modelId="{057289C6-32B9-4411-AAC1-9EB186F1A244}" type="sibTrans" cxnId="{2966D196-65AB-4FE8-86F8-BA0CC1B87E69}">
      <dgm:prSet/>
      <dgm:spPr/>
      <dgm:t>
        <a:bodyPr/>
        <a:lstStyle/>
        <a:p>
          <a:endParaRPr lang="ru-RU"/>
        </a:p>
      </dgm:t>
    </dgm:pt>
    <dgm:pt modelId="{CADB7E75-01F1-43E0-A3F2-D524E2B5F170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</a:rPr>
            <a:t>режим охраны зрения</a:t>
          </a:r>
          <a:endParaRPr lang="ru-RU" sz="2000" dirty="0"/>
        </a:p>
      </dgm:t>
    </dgm:pt>
    <dgm:pt modelId="{4D45ED93-40F2-4F59-AC25-C48AB40D858C}" type="parTrans" cxnId="{04504909-1310-4788-8677-CEDAB2DD62E5}">
      <dgm:prSet/>
      <dgm:spPr/>
      <dgm:t>
        <a:bodyPr/>
        <a:lstStyle/>
        <a:p>
          <a:endParaRPr lang="ru-RU"/>
        </a:p>
      </dgm:t>
    </dgm:pt>
    <dgm:pt modelId="{7A7E5AEC-D77B-4A7F-80AA-95978703C405}" type="sibTrans" cxnId="{04504909-1310-4788-8677-CEDAB2DD62E5}">
      <dgm:prSet/>
      <dgm:spPr/>
      <dgm:t>
        <a:bodyPr/>
        <a:lstStyle/>
        <a:p>
          <a:endParaRPr lang="ru-RU"/>
        </a:p>
      </dgm:t>
    </dgm:pt>
    <dgm:pt modelId="{E5C8207B-AF86-4305-9EC9-9A68F916E187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FF00"/>
              </a:solidFill>
            </a:rPr>
            <a:t>ортопедический режим</a:t>
          </a:r>
          <a:endParaRPr lang="ru-RU" sz="2000" dirty="0"/>
        </a:p>
      </dgm:t>
    </dgm:pt>
    <dgm:pt modelId="{54436980-DD59-450E-9E32-B09C5DC1EB1F}" type="parTrans" cxnId="{CA8572B5-3A86-407F-93D7-5D3BB7035980}">
      <dgm:prSet/>
      <dgm:spPr/>
      <dgm:t>
        <a:bodyPr/>
        <a:lstStyle/>
        <a:p>
          <a:endParaRPr lang="ru-RU"/>
        </a:p>
      </dgm:t>
    </dgm:pt>
    <dgm:pt modelId="{0EC15B70-E8BE-4D9F-9876-FCFD17A4A5A9}" type="sibTrans" cxnId="{CA8572B5-3A86-407F-93D7-5D3BB7035980}">
      <dgm:prSet/>
      <dgm:spPr/>
      <dgm:t>
        <a:bodyPr/>
        <a:lstStyle/>
        <a:p>
          <a:endParaRPr lang="ru-RU"/>
        </a:p>
      </dgm:t>
    </dgm:pt>
    <dgm:pt modelId="{B0E1F45C-F5D6-4E68-A1BE-4D25A9390A96}" type="pres">
      <dgm:prSet presAssocID="{E635E4CB-500C-45C4-955B-AD33022AC44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E48420-AE6C-4F38-918E-25701D08ADAD}" type="pres">
      <dgm:prSet presAssocID="{DF48B9E4-EA57-4945-BD24-4EB1AAD56EAE}" presName="parentLin" presStyleCnt="0"/>
      <dgm:spPr/>
    </dgm:pt>
    <dgm:pt modelId="{ACD9681C-59E5-46C4-9F9A-E61229E28438}" type="pres">
      <dgm:prSet presAssocID="{DF48B9E4-EA57-4945-BD24-4EB1AAD56EA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969C08E-D608-4892-BE97-3E909C82C306}" type="pres">
      <dgm:prSet presAssocID="{DF48B9E4-EA57-4945-BD24-4EB1AAD56EA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A6449E-44F1-4961-B8A4-F50484F69A97}" type="pres">
      <dgm:prSet presAssocID="{DF48B9E4-EA57-4945-BD24-4EB1AAD56EAE}" presName="negativeSpace" presStyleCnt="0"/>
      <dgm:spPr/>
    </dgm:pt>
    <dgm:pt modelId="{9EC2274E-665A-4E12-B629-E74868053600}" type="pres">
      <dgm:prSet presAssocID="{DF48B9E4-EA57-4945-BD24-4EB1AAD56EAE}" presName="childText" presStyleLbl="conFgAcc1" presStyleIdx="0" presStyleCnt="3">
        <dgm:presLayoutVars>
          <dgm:bulletEnabled val="1"/>
        </dgm:presLayoutVars>
      </dgm:prSet>
      <dgm:spPr/>
    </dgm:pt>
    <dgm:pt modelId="{15D05F0D-8C69-4CFA-9900-F9D24F630E95}" type="pres">
      <dgm:prSet presAssocID="{057289C6-32B9-4411-AAC1-9EB186F1A244}" presName="spaceBetweenRectangles" presStyleCnt="0"/>
      <dgm:spPr/>
    </dgm:pt>
    <dgm:pt modelId="{4F279039-D693-41AC-B06A-47A6FEA743E3}" type="pres">
      <dgm:prSet presAssocID="{CADB7E75-01F1-43E0-A3F2-D524E2B5F170}" presName="parentLin" presStyleCnt="0"/>
      <dgm:spPr/>
    </dgm:pt>
    <dgm:pt modelId="{F2953684-D3C7-471B-880E-0907BFFCB12E}" type="pres">
      <dgm:prSet presAssocID="{CADB7E75-01F1-43E0-A3F2-D524E2B5F17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36FE283-0B91-460E-A64D-0E7C7A559D6D}" type="pres">
      <dgm:prSet presAssocID="{CADB7E75-01F1-43E0-A3F2-D524E2B5F170}" presName="parentText" presStyleLbl="node1" presStyleIdx="1" presStyleCnt="3" custLinFactNeighborX="5283" custLinFactNeighborY="25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AA6C72-8B53-463F-AB50-6923C298F7D3}" type="pres">
      <dgm:prSet presAssocID="{CADB7E75-01F1-43E0-A3F2-D524E2B5F170}" presName="negativeSpace" presStyleCnt="0"/>
      <dgm:spPr/>
    </dgm:pt>
    <dgm:pt modelId="{4C909F38-F45E-481B-9009-5255DFD4006A}" type="pres">
      <dgm:prSet presAssocID="{CADB7E75-01F1-43E0-A3F2-D524E2B5F170}" presName="childText" presStyleLbl="conFgAcc1" presStyleIdx="1" presStyleCnt="3">
        <dgm:presLayoutVars>
          <dgm:bulletEnabled val="1"/>
        </dgm:presLayoutVars>
      </dgm:prSet>
      <dgm:spPr/>
    </dgm:pt>
    <dgm:pt modelId="{0986FDDE-B611-4DAF-9FE1-A2123CEE97C5}" type="pres">
      <dgm:prSet presAssocID="{7A7E5AEC-D77B-4A7F-80AA-95978703C405}" presName="spaceBetweenRectangles" presStyleCnt="0"/>
      <dgm:spPr/>
    </dgm:pt>
    <dgm:pt modelId="{7BB5D7DA-CA1E-4DD5-81CA-876B8538E04F}" type="pres">
      <dgm:prSet presAssocID="{E5C8207B-AF86-4305-9EC9-9A68F916E187}" presName="parentLin" presStyleCnt="0"/>
      <dgm:spPr/>
    </dgm:pt>
    <dgm:pt modelId="{A062A680-BA50-4309-880A-84CEF01F0032}" type="pres">
      <dgm:prSet presAssocID="{E5C8207B-AF86-4305-9EC9-9A68F916E18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EC4ECEC-E982-43D8-B7AA-B518E60445B5}" type="pres">
      <dgm:prSet presAssocID="{E5C8207B-AF86-4305-9EC9-9A68F916E18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5566FF-B238-442C-85D8-98D7482C0282}" type="pres">
      <dgm:prSet presAssocID="{E5C8207B-AF86-4305-9EC9-9A68F916E187}" presName="negativeSpace" presStyleCnt="0"/>
      <dgm:spPr/>
    </dgm:pt>
    <dgm:pt modelId="{0E56F7D4-54D4-4C55-A174-14AA5E5E009E}" type="pres">
      <dgm:prSet presAssocID="{E5C8207B-AF86-4305-9EC9-9A68F916E18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A6A0488-622F-4470-8B6E-9F5D1EC6F3B7}" type="presOf" srcId="{CADB7E75-01F1-43E0-A3F2-D524E2B5F170}" destId="{F2953684-D3C7-471B-880E-0907BFFCB12E}" srcOrd="0" destOrd="0" presId="urn:microsoft.com/office/officeart/2005/8/layout/list1"/>
    <dgm:cxn modelId="{3FFB03F1-40EF-4C99-B255-6791765EA9A9}" type="presOf" srcId="{E5C8207B-AF86-4305-9EC9-9A68F916E187}" destId="{A062A680-BA50-4309-880A-84CEF01F0032}" srcOrd="0" destOrd="0" presId="urn:microsoft.com/office/officeart/2005/8/layout/list1"/>
    <dgm:cxn modelId="{5570953D-1C2E-438F-A2E1-61BA51876BEB}" type="presOf" srcId="{E635E4CB-500C-45C4-955B-AD33022AC445}" destId="{B0E1F45C-F5D6-4E68-A1BE-4D25A9390A96}" srcOrd="0" destOrd="0" presId="urn:microsoft.com/office/officeart/2005/8/layout/list1"/>
    <dgm:cxn modelId="{44C1D87C-1B04-4B48-9C7C-3E91D5441B58}" type="presOf" srcId="{CADB7E75-01F1-43E0-A3F2-D524E2B5F170}" destId="{C36FE283-0B91-460E-A64D-0E7C7A559D6D}" srcOrd="1" destOrd="0" presId="urn:microsoft.com/office/officeart/2005/8/layout/list1"/>
    <dgm:cxn modelId="{2319A107-6A05-4679-BF1C-688F910D3AEF}" type="presOf" srcId="{E5C8207B-AF86-4305-9EC9-9A68F916E187}" destId="{5EC4ECEC-E982-43D8-B7AA-B518E60445B5}" srcOrd="1" destOrd="0" presId="urn:microsoft.com/office/officeart/2005/8/layout/list1"/>
    <dgm:cxn modelId="{04504909-1310-4788-8677-CEDAB2DD62E5}" srcId="{E635E4CB-500C-45C4-955B-AD33022AC445}" destId="{CADB7E75-01F1-43E0-A3F2-D524E2B5F170}" srcOrd="1" destOrd="0" parTransId="{4D45ED93-40F2-4F59-AC25-C48AB40D858C}" sibTransId="{7A7E5AEC-D77B-4A7F-80AA-95978703C405}"/>
    <dgm:cxn modelId="{2966D196-65AB-4FE8-86F8-BA0CC1B87E69}" srcId="{E635E4CB-500C-45C4-955B-AD33022AC445}" destId="{DF48B9E4-EA57-4945-BD24-4EB1AAD56EAE}" srcOrd="0" destOrd="0" parTransId="{523E17ED-0FA5-4B58-B740-4515639A07B3}" sibTransId="{057289C6-32B9-4411-AAC1-9EB186F1A244}"/>
    <dgm:cxn modelId="{8F8E53FE-A1F6-4762-8939-2CA78A6BA041}" type="presOf" srcId="{DF48B9E4-EA57-4945-BD24-4EB1AAD56EAE}" destId="{1969C08E-D608-4892-BE97-3E909C82C306}" srcOrd="1" destOrd="0" presId="urn:microsoft.com/office/officeart/2005/8/layout/list1"/>
    <dgm:cxn modelId="{CA8572B5-3A86-407F-93D7-5D3BB7035980}" srcId="{E635E4CB-500C-45C4-955B-AD33022AC445}" destId="{E5C8207B-AF86-4305-9EC9-9A68F916E187}" srcOrd="2" destOrd="0" parTransId="{54436980-DD59-450E-9E32-B09C5DC1EB1F}" sibTransId="{0EC15B70-E8BE-4D9F-9876-FCFD17A4A5A9}"/>
    <dgm:cxn modelId="{FDAC06E5-30CB-4AD6-A3E0-6C235250E3B3}" type="presOf" srcId="{DF48B9E4-EA57-4945-BD24-4EB1AAD56EAE}" destId="{ACD9681C-59E5-46C4-9F9A-E61229E28438}" srcOrd="0" destOrd="0" presId="urn:microsoft.com/office/officeart/2005/8/layout/list1"/>
    <dgm:cxn modelId="{E9376D51-2634-424E-BE5A-EF949A56C452}" type="presParOf" srcId="{B0E1F45C-F5D6-4E68-A1BE-4D25A9390A96}" destId="{30E48420-AE6C-4F38-918E-25701D08ADAD}" srcOrd="0" destOrd="0" presId="urn:microsoft.com/office/officeart/2005/8/layout/list1"/>
    <dgm:cxn modelId="{7161FBCD-A886-4A70-8DEF-28556C96E7C8}" type="presParOf" srcId="{30E48420-AE6C-4F38-918E-25701D08ADAD}" destId="{ACD9681C-59E5-46C4-9F9A-E61229E28438}" srcOrd="0" destOrd="0" presId="urn:microsoft.com/office/officeart/2005/8/layout/list1"/>
    <dgm:cxn modelId="{B14C542C-BADD-47D1-A9AD-C11217394EB8}" type="presParOf" srcId="{30E48420-AE6C-4F38-918E-25701D08ADAD}" destId="{1969C08E-D608-4892-BE97-3E909C82C306}" srcOrd="1" destOrd="0" presId="urn:microsoft.com/office/officeart/2005/8/layout/list1"/>
    <dgm:cxn modelId="{C0B4AA38-4705-43EF-A539-CC9A51CFDB21}" type="presParOf" srcId="{B0E1F45C-F5D6-4E68-A1BE-4D25A9390A96}" destId="{92A6449E-44F1-4961-B8A4-F50484F69A97}" srcOrd="1" destOrd="0" presId="urn:microsoft.com/office/officeart/2005/8/layout/list1"/>
    <dgm:cxn modelId="{50D24B5B-1B83-4B2C-871E-6C289393629A}" type="presParOf" srcId="{B0E1F45C-F5D6-4E68-A1BE-4D25A9390A96}" destId="{9EC2274E-665A-4E12-B629-E74868053600}" srcOrd="2" destOrd="0" presId="urn:microsoft.com/office/officeart/2005/8/layout/list1"/>
    <dgm:cxn modelId="{AADBA9CB-7203-49B3-A964-03B464043BDD}" type="presParOf" srcId="{B0E1F45C-F5D6-4E68-A1BE-4D25A9390A96}" destId="{15D05F0D-8C69-4CFA-9900-F9D24F630E95}" srcOrd="3" destOrd="0" presId="urn:microsoft.com/office/officeart/2005/8/layout/list1"/>
    <dgm:cxn modelId="{F68BFC3B-44F3-4C93-B223-692C8895C3FD}" type="presParOf" srcId="{B0E1F45C-F5D6-4E68-A1BE-4D25A9390A96}" destId="{4F279039-D693-41AC-B06A-47A6FEA743E3}" srcOrd="4" destOrd="0" presId="urn:microsoft.com/office/officeart/2005/8/layout/list1"/>
    <dgm:cxn modelId="{B7805963-ECB2-4A0A-B77E-838D7EEC0030}" type="presParOf" srcId="{4F279039-D693-41AC-B06A-47A6FEA743E3}" destId="{F2953684-D3C7-471B-880E-0907BFFCB12E}" srcOrd="0" destOrd="0" presId="urn:microsoft.com/office/officeart/2005/8/layout/list1"/>
    <dgm:cxn modelId="{BAC57021-F517-4CF7-9F8E-E63F589019BB}" type="presParOf" srcId="{4F279039-D693-41AC-B06A-47A6FEA743E3}" destId="{C36FE283-0B91-460E-A64D-0E7C7A559D6D}" srcOrd="1" destOrd="0" presId="urn:microsoft.com/office/officeart/2005/8/layout/list1"/>
    <dgm:cxn modelId="{FC0164AB-EFB6-4932-9436-237823EFBF9F}" type="presParOf" srcId="{B0E1F45C-F5D6-4E68-A1BE-4D25A9390A96}" destId="{16AA6C72-8B53-463F-AB50-6923C298F7D3}" srcOrd="5" destOrd="0" presId="urn:microsoft.com/office/officeart/2005/8/layout/list1"/>
    <dgm:cxn modelId="{A1235A2A-90E8-4341-8076-4321815F7065}" type="presParOf" srcId="{B0E1F45C-F5D6-4E68-A1BE-4D25A9390A96}" destId="{4C909F38-F45E-481B-9009-5255DFD4006A}" srcOrd="6" destOrd="0" presId="urn:microsoft.com/office/officeart/2005/8/layout/list1"/>
    <dgm:cxn modelId="{2981D2CA-40B0-41BA-912A-8F63A1EECD72}" type="presParOf" srcId="{B0E1F45C-F5D6-4E68-A1BE-4D25A9390A96}" destId="{0986FDDE-B611-4DAF-9FE1-A2123CEE97C5}" srcOrd="7" destOrd="0" presId="urn:microsoft.com/office/officeart/2005/8/layout/list1"/>
    <dgm:cxn modelId="{C01DC818-9D9E-43C3-8B99-84A8474EC50B}" type="presParOf" srcId="{B0E1F45C-F5D6-4E68-A1BE-4D25A9390A96}" destId="{7BB5D7DA-CA1E-4DD5-81CA-876B8538E04F}" srcOrd="8" destOrd="0" presId="urn:microsoft.com/office/officeart/2005/8/layout/list1"/>
    <dgm:cxn modelId="{2A3A54D7-69CF-4530-9A0C-F79562010D1E}" type="presParOf" srcId="{7BB5D7DA-CA1E-4DD5-81CA-876B8538E04F}" destId="{A062A680-BA50-4309-880A-84CEF01F0032}" srcOrd="0" destOrd="0" presId="urn:microsoft.com/office/officeart/2005/8/layout/list1"/>
    <dgm:cxn modelId="{D27A87C8-D5EF-4322-A0D5-07ECD2352134}" type="presParOf" srcId="{7BB5D7DA-CA1E-4DD5-81CA-876B8538E04F}" destId="{5EC4ECEC-E982-43D8-B7AA-B518E60445B5}" srcOrd="1" destOrd="0" presId="urn:microsoft.com/office/officeart/2005/8/layout/list1"/>
    <dgm:cxn modelId="{9D7A3206-CC41-4F58-B1CC-76DC70D5657C}" type="presParOf" srcId="{B0E1F45C-F5D6-4E68-A1BE-4D25A9390A96}" destId="{B15566FF-B238-442C-85D8-98D7482C0282}" srcOrd="9" destOrd="0" presId="urn:microsoft.com/office/officeart/2005/8/layout/list1"/>
    <dgm:cxn modelId="{51166728-90B6-4297-A48D-5A6A99C5B0C6}" type="presParOf" srcId="{B0E1F45C-F5D6-4E68-A1BE-4D25A9390A96}" destId="{0E56F7D4-54D4-4C55-A174-14AA5E5E009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8FAB8C-24C3-4934-AEAE-72E25ACD5187}">
      <dsp:nvSpPr>
        <dsp:cNvPr id="0" name=""/>
        <dsp:cNvSpPr/>
      </dsp:nvSpPr>
      <dsp:spPr>
        <a:xfrm>
          <a:off x="0" y="604921"/>
          <a:ext cx="806437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BBADB1-9591-4C44-BA22-674111428A66}">
      <dsp:nvSpPr>
        <dsp:cNvPr id="0" name=""/>
        <dsp:cNvSpPr/>
      </dsp:nvSpPr>
      <dsp:spPr>
        <a:xfrm>
          <a:off x="360691" y="38791"/>
          <a:ext cx="7697436" cy="7580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70" tIns="0" rIns="21337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«Конституция Российской Федерации» (принята всенародным голосованием       12 декабря 1993 г.) (с учетом поправок, внесенных Законами РФ о поправках к Конституции РФ от 30 декабря 2008 г. N 6-ФКЗ, от 30 декабря 2008 г. N 7-ФКЗ). Статья 43</a:t>
          </a:r>
          <a:endParaRPr lang="ru-RU" sz="1400" kern="1200" dirty="0"/>
        </a:p>
      </dsp:txBody>
      <dsp:txXfrm>
        <a:off x="397694" y="75794"/>
        <a:ext cx="7623430" cy="684004"/>
      </dsp:txXfrm>
    </dsp:sp>
    <dsp:sp modelId="{F71FB482-1B01-4F38-8B88-DE3D82E481E8}">
      <dsp:nvSpPr>
        <dsp:cNvPr id="0" name=""/>
        <dsp:cNvSpPr/>
      </dsp:nvSpPr>
      <dsp:spPr>
        <a:xfrm>
          <a:off x="0" y="1828738"/>
          <a:ext cx="806437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758E20-5813-4D31-BE39-8972BF82E57A}">
      <dsp:nvSpPr>
        <dsp:cNvPr id="0" name=""/>
        <dsp:cNvSpPr/>
      </dsp:nvSpPr>
      <dsp:spPr>
        <a:xfrm>
          <a:off x="378645" y="1009801"/>
          <a:ext cx="7671935" cy="10178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70" tIns="0" rIns="21337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effectLst>
              <a:outerShdw blurRad="38100" dist="38100" dir="2700000" algn="tl">
                <a:srgbClr val="C0C0C0"/>
              </a:outerShdw>
            </a:effectLst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effectLst>
              <a:outerShdw blurRad="38100" dist="38100" dir="2700000" algn="tl">
                <a:srgbClr val="C0C0C0"/>
              </a:outerShdw>
            </a:effectLst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effectLst>
              <a:outerShdw blurRad="38100" dist="38100" dir="2700000" algn="tl">
                <a:srgbClr val="C0C0C0"/>
              </a:outerShdw>
            </a:effectLst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Федеральный закон от 24  ноября 1995 г.  №</a:t>
          </a:r>
          <a:r>
            <a:rPr lang="en-US" sz="1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 181-</a:t>
          </a:r>
          <a:r>
            <a:rPr lang="ru-RU" sz="1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ФЗ (</a:t>
          </a:r>
          <a:r>
            <a:rPr lang="ru-RU" sz="1400" b="1" kern="1200" dirty="0" smtClean="0"/>
            <a:t>с изменениями на 29 декабря 2015 года</a:t>
          </a:r>
          <a:r>
            <a:rPr lang="ru-RU" sz="1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) «О  социальной защите инвалидов в Российской Федерации»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Федеральный закон от 03 мая 2012 г. № 46-ФЗ «О ратификации конвенции о правах инвалидов»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инвалидов» </a:t>
          </a:r>
          <a:endParaRPr lang="ru-RU" sz="1400" kern="1200" dirty="0"/>
        </a:p>
      </dsp:txBody>
      <dsp:txXfrm>
        <a:off x="428335" y="1059491"/>
        <a:ext cx="7572555" cy="918516"/>
      </dsp:txXfrm>
    </dsp:sp>
    <dsp:sp modelId="{C1BAA6E7-CF7E-47A8-98DA-E85BAEA13187}">
      <dsp:nvSpPr>
        <dsp:cNvPr id="0" name=""/>
        <dsp:cNvSpPr/>
      </dsp:nvSpPr>
      <dsp:spPr>
        <a:xfrm>
          <a:off x="0" y="3569348"/>
          <a:ext cx="806437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7C9797-95D9-4216-A310-3417A732A2D2}">
      <dsp:nvSpPr>
        <dsp:cNvPr id="0" name=""/>
        <dsp:cNvSpPr/>
      </dsp:nvSpPr>
      <dsp:spPr>
        <a:xfrm>
          <a:off x="362292" y="2222884"/>
          <a:ext cx="7686483" cy="15346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70" tIns="0" rIns="21337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400" b="1" kern="1200" dirty="0" smtClean="0"/>
            <a:t>Указ Президента Российской Федерации от 7 мая 2012 г. № 599 «О мерах по реализации государственной политики в области образования и науки»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400" b="1" kern="1200" dirty="0" smtClean="0"/>
            <a:t>Указ Президента Российской Федерации от 1 июня 2012 г. №761 «О национальной стратегии действий в интересах детей на 2012–2017 годы»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400" b="1" kern="1200" dirty="0" smtClean="0"/>
            <a:t>Концепция долгосрочного социально-экономического развития Российской Федерации на период до 2020 года (утв. распоряжением Правительства Российской Федерации от 17 ноября 2008 г. № 1662-р) </a:t>
          </a:r>
          <a:endParaRPr lang="ru-RU" sz="1400" kern="1200" dirty="0"/>
        </a:p>
      </dsp:txBody>
      <dsp:txXfrm>
        <a:off x="437209" y="2297801"/>
        <a:ext cx="7536649" cy="13848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E3CD9C-1F39-40AA-8646-9E2E51CE3E3E}">
      <dsp:nvSpPr>
        <dsp:cNvPr id="0" name=""/>
        <dsp:cNvSpPr/>
      </dsp:nvSpPr>
      <dsp:spPr>
        <a:xfrm>
          <a:off x="0" y="284296"/>
          <a:ext cx="73448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8582E7-8B87-43A2-B24A-91AAA2E8CE7E}">
      <dsp:nvSpPr>
        <dsp:cNvPr id="0" name=""/>
        <dsp:cNvSpPr/>
      </dsp:nvSpPr>
      <dsp:spPr>
        <a:xfrm>
          <a:off x="367240" y="18616"/>
          <a:ext cx="5141371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32" tIns="0" rIns="19433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b="1" kern="1200" dirty="0" smtClean="0"/>
            <a:t>специальных и инклюзивных группах ДОО;</a:t>
          </a:r>
          <a:endParaRPr lang="ru-RU" sz="1600" b="1" kern="1200" dirty="0"/>
        </a:p>
      </dsp:txBody>
      <dsp:txXfrm>
        <a:off x="393179" y="44555"/>
        <a:ext cx="5089493" cy="479482"/>
      </dsp:txXfrm>
    </dsp:sp>
    <dsp:sp modelId="{BB9BAFA2-DFAC-4F17-9869-0B6F225E8EE4}">
      <dsp:nvSpPr>
        <dsp:cNvPr id="0" name=""/>
        <dsp:cNvSpPr/>
      </dsp:nvSpPr>
      <dsp:spPr>
        <a:xfrm>
          <a:off x="0" y="1219508"/>
          <a:ext cx="73448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F90DC4-2369-4E8F-BEAD-88C90E3E6375}">
      <dsp:nvSpPr>
        <dsp:cNvPr id="0" name=""/>
        <dsp:cNvSpPr/>
      </dsp:nvSpPr>
      <dsp:spPr>
        <a:xfrm>
          <a:off x="367240" y="835096"/>
          <a:ext cx="6797561" cy="6500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32" tIns="0" rIns="19433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b="1" kern="1200" dirty="0" smtClean="0"/>
            <a:t>обычных и специальных классах общеобразовательных организаций;</a:t>
          </a:r>
          <a:endParaRPr lang="ru-RU" sz="1600" b="1" kern="1200" dirty="0"/>
        </a:p>
      </dsp:txBody>
      <dsp:txXfrm>
        <a:off x="398975" y="866831"/>
        <a:ext cx="6734091" cy="586622"/>
      </dsp:txXfrm>
    </dsp:sp>
    <dsp:sp modelId="{C23F9959-F5FE-4343-A304-E42F3C39AD07}">
      <dsp:nvSpPr>
        <dsp:cNvPr id="0" name=""/>
        <dsp:cNvSpPr/>
      </dsp:nvSpPr>
      <dsp:spPr>
        <a:xfrm>
          <a:off x="0" y="2419295"/>
          <a:ext cx="7344816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E427A-98A0-46F3-B98D-9BABA60375DB}">
      <dsp:nvSpPr>
        <dsp:cNvPr id="0" name=""/>
        <dsp:cNvSpPr/>
      </dsp:nvSpPr>
      <dsp:spPr>
        <a:xfrm>
          <a:off x="349667" y="1770308"/>
          <a:ext cx="6993348" cy="9146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32" tIns="0" rIns="19433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b="1" kern="1200" dirty="0" smtClean="0"/>
            <a:t>в специальных организациях, осуществляющих образовательную деятельность по адаптированным основным общеобразовательным программам </a:t>
          </a:r>
          <a:endParaRPr lang="ru-RU" sz="1600" b="1" kern="1200" dirty="0"/>
        </a:p>
      </dsp:txBody>
      <dsp:txXfrm>
        <a:off x="394317" y="1814958"/>
        <a:ext cx="6904048" cy="8253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6FB417-8CB8-42B1-8F35-E9022342D5AF}">
      <dsp:nvSpPr>
        <dsp:cNvPr id="0" name=""/>
        <dsp:cNvSpPr/>
      </dsp:nvSpPr>
      <dsp:spPr>
        <a:xfrm>
          <a:off x="492881" y="2035817"/>
          <a:ext cx="1242215" cy="2532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500300" y="2043236"/>
        <a:ext cx="1227377" cy="238454"/>
      </dsp:txXfrm>
    </dsp:sp>
    <dsp:sp modelId="{E04BCDBD-3A84-4673-8D26-C2301F9FD53D}">
      <dsp:nvSpPr>
        <dsp:cNvPr id="0" name=""/>
        <dsp:cNvSpPr/>
      </dsp:nvSpPr>
      <dsp:spPr>
        <a:xfrm rot="18770822">
          <a:off x="1525397" y="1654722"/>
          <a:ext cx="1310803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310803" y="272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48028" y="1649171"/>
        <a:ext cx="65540" cy="65540"/>
      </dsp:txXfrm>
    </dsp:sp>
    <dsp:sp modelId="{1348F61B-E5C6-4D48-8BED-0A9EFB07DE4E}">
      <dsp:nvSpPr>
        <dsp:cNvPr id="0" name=""/>
        <dsp:cNvSpPr/>
      </dsp:nvSpPr>
      <dsp:spPr>
        <a:xfrm>
          <a:off x="2626500" y="644292"/>
          <a:ext cx="2228508" cy="1114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+mj-lt"/>
            </a:rPr>
            <a:t>ФГОС НОО</a:t>
          </a:r>
          <a:endParaRPr lang="ru-RU" sz="2000" b="1" kern="1200" dirty="0">
            <a:latin typeface="+mj-lt"/>
          </a:endParaRPr>
        </a:p>
      </dsp:txBody>
      <dsp:txXfrm>
        <a:off x="2659135" y="676927"/>
        <a:ext cx="2163238" cy="1048984"/>
      </dsp:txXfrm>
    </dsp:sp>
    <dsp:sp modelId="{F5950644-C0D0-4FFD-809E-9C2898EA13FC}">
      <dsp:nvSpPr>
        <dsp:cNvPr id="0" name=""/>
        <dsp:cNvSpPr/>
      </dsp:nvSpPr>
      <dsp:spPr>
        <a:xfrm rot="19457599">
          <a:off x="4751828" y="853852"/>
          <a:ext cx="1097766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097766" y="272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73267" y="853627"/>
        <a:ext cx="54888" cy="54888"/>
      </dsp:txXfrm>
    </dsp:sp>
    <dsp:sp modelId="{7D540E9E-D8A6-4855-B910-9B6EB3C8F030}">
      <dsp:nvSpPr>
        <dsp:cNvPr id="0" name=""/>
        <dsp:cNvSpPr/>
      </dsp:nvSpPr>
      <dsp:spPr>
        <a:xfrm>
          <a:off x="5746413" y="3596"/>
          <a:ext cx="2228508" cy="1114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+mj-lt"/>
            </a:rPr>
            <a:t>ФГОС НОО ОВЗ</a:t>
          </a:r>
          <a:endParaRPr lang="ru-RU" sz="2000" b="1" kern="1200" dirty="0">
            <a:latin typeface="+mj-lt"/>
          </a:endParaRPr>
        </a:p>
      </dsp:txBody>
      <dsp:txXfrm>
        <a:off x="5779048" y="36231"/>
        <a:ext cx="2163238" cy="1048984"/>
      </dsp:txXfrm>
    </dsp:sp>
    <dsp:sp modelId="{A05EE2A0-730B-41C0-98E5-9FCF1077F04E}">
      <dsp:nvSpPr>
        <dsp:cNvPr id="0" name=""/>
        <dsp:cNvSpPr/>
      </dsp:nvSpPr>
      <dsp:spPr>
        <a:xfrm rot="2091155">
          <a:off x="4755226" y="1492096"/>
          <a:ext cx="1112563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112563" y="272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83694" y="1491502"/>
        <a:ext cx="55628" cy="55628"/>
      </dsp:txXfrm>
    </dsp:sp>
    <dsp:sp modelId="{6C881200-B86E-4304-9B50-1DD8F19F8CA7}">
      <dsp:nvSpPr>
        <dsp:cNvPr id="0" name=""/>
        <dsp:cNvSpPr/>
      </dsp:nvSpPr>
      <dsp:spPr>
        <a:xfrm>
          <a:off x="5768007" y="1280086"/>
          <a:ext cx="2228508" cy="1114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+mj-lt"/>
            </a:rPr>
            <a:t>ФГОС О У</a:t>
          </a:r>
          <a:r>
            <a:rPr lang="en-US" sz="2000" b="1" kern="1200" dirty="0" smtClean="0">
              <a:latin typeface="+mj-lt"/>
            </a:rPr>
            <a:t>/</a:t>
          </a:r>
          <a:r>
            <a:rPr lang="ru-RU" sz="2000" b="1" kern="1200" dirty="0" smtClean="0">
              <a:latin typeface="+mj-lt"/>
            </a:rPr>
            <a:t>О</a:t>
          </a:r>
          <a:endParaRPr lang="ru-RU" sz="2000" b="1" kern="1200" dirty="0">
            <a:latin typeface="+mj-lt"/>
          </a:endParaRPr>
        </a:p>
      </dsp:txBody>
      <dsp:txXfrm>
        <a:off x="5800642" y="1312721"/>
        <a:ext cx="2163238" cy="1048984"/>
      </dsp:txXfrm>
    </dsp:sp>
    <dsp:sp modelId="{B90CA70E-ACE2-4318-BB89-ED83D42194D0}">
      <dsp:nvSpPr>
        <dsp:cNvPr id="0" name=""/>
        <dsp:cNvSpPr/>
      </dsp:nvSpPr>
      <dsp:spPr>
        <a:xfrm rot="2829178">
          <a:off x="1525397" y="2615766"/>
          <a:ext cx="1310803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1310803" y="272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48028" y="2610216"/>
        <a:ext cx="65540" cy="65540"/>
      </dsp:txXfrm>
    </dsp:sp>
    <dsp:sp modelId="{82E8041D-0AED-432F-8F3A-2227E205E350}">
      <dsp:nvSpPr>
        <dsp:cNvPr id="0" name=""/>
        <dsp:cNvSpPr/>
      </dsp:nvSpPr>
      <dsp:spPr>
        <a:xfrm>
          <a:off x="2626500" y="2566381"/>
          <a:ext cx="2228508" cy="1114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+mj-lt"/>
            </a:rPr>
            <a:t>ФГОС ООО</a:t>
          </a:r>
          <a:endParaRPr lang="ru-RU" sz="2000" b="1" kern="1200" dirty="0">
            <a:latin typeface="+mj-lt"/>
          </a:endParaRPr>
        </a:p>
      </dsp:txBody>
      <dsp:txXfrm>
        <a:off x="2659135" y="2599016"/>
        <a:ext cx="2163238" cy="1048984"/>
      </dsp:txXfrm>
    </dsp:sp>
    <dsp:sp modelId="{06D96EEA-4317-4DC2-9AB4-A06D49853253}">
      <dsp:nvSpPr>
        <dsp:cNvPr id="0" name=""/>
        <dsp:cNvSpPr/>
      </dsp:nvSpPr>
      <dsp:spPr>
        <a:xfrm>
          <a:off x="4855009" y="3096289"/>
          <a:ext cx="891403" cy="54438"/>
        </a:xfrm>
        <a:custGeom>
          <a:avLst/>
          <a:gdLst/>
          <a:ahLst/>
          <a:cxnLst/>
          <a:rect l="0" t="0" r="0" b="0"/>
          <a:pathLst>
            <a:path>
              <a:moveTo>
                <a:pt x="0" y="27219"/>
              </a:moveTo>
              <a:lnTo>
                <a:pt x="891403" y="272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78426" y="3101223"/>
        <a:ext cx="44570" cy="44570"/>
      </dsp:txXfrm>
    </dsp:sp>
    <dsp:sp modelId="{C1A2058F-594B-4A64-8C5A-3C6C29FDE971}">
      <dsp:nvSpPr>
        <dsp:cNvPr id="0" name=""/>
        <dsp:cNvSpPr/>
      </dsp:nvSpPr>
      <dsp:spPr>
        <a:xfrm>
          <a:off x="5746413" y="2566381"/>
          <a:ext cx="2228508" cy="11142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0" i="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>
              <a:latin typeface="+mj-lt"/>
            </a:rPr>
            <a:t>Требования,</a:t>
          </a:r>
          <a:br>
            <a:rPr lang="ru-RU" sz="2000" b="1" i="0" kern="1200" dirty="0" smtClean="0">
              <a:latin typeface="+mj-lt"/>
            </a:rPr>
          </a:br>
          <a:r>
            <a:rPr lang="ru-RU" sz="2000" b="1" i="0" kern="1200" dirty="0" smtClean="0">
              <a:latin typeface="+mj-lt"/>
            </a:rPr>
            <a:t>содержащиеся в</a:t>
          </a:r>
          <a:br>
            <a:rPr lang="ru-RU" sz="2000" b="1" i="0" kern="1200" dirty="0" smtClean="0">
              <a:latin typeface="+mj-lt"/>
            </a:rPr>
          </a:br>
          <a:r>
            <a:rPr lang="ru-RU" sz="2000" b="1" i="0" kern="1200" dirty="0" smtClean="0">
              <a:latin typeface="+mj-lt"/>
            </a:rPr>
            <a:t>ПАООП</a:t>
          </a:r>
          <a:r>
            <a:rPr lang="ru-RU" sz="2000" b="1" kern="1200" dirty="0" smtClean="0">
              <a:latin typeface="+mj-lt"/>
            </a:rPr>
            <a:t/>
          </a:r>
          <a:br>
            <a:rPr lang="ru-RU" sz="2000" b="1" kern="1200" dirty="0" smtClean="0">
              <a:latin typeface="+mj-lt"/>
            </a:rPr>
          </a:br>
          <a:endParaRPr lang="ru-RU" sz="2000" b="1" kern="1200" dirty="0">
            <a:latin typeface="+mj-lt"/>
          </a:endParaRPr>
        </a:p>
      </dsp:txBody>
      <dsp:txXfrm>
        <a:off x="5779048" y="2599016"/>
        <a:ext cx="2163238" cy="10489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2274E-665A-4E12-B629-E74868053600}">
      <dsp:nvSpPr>
        <dsp:cNvPr id="0" name=""/>
        <dsp:cNvSpPr/>
      </dsp:nvSpPr>
      <dsp:spPr>
        <a:xfrm>
          <a:off x="0" y="415497"/>
          <a:ext cx="547160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69C08E-D608-4892-BE97-3E909C82C306}">
      <dsp:nvSpPr>
        <dsp:cNvPr id="0" name=""/>
        <dsp:cNvSpPr/>
      </dsp:nvSpPr>
      <dsp:spPr>
        <a:xfrm>
          <a:off x="273580" y="61257"/>
          <a:ext cx="383012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70" tIns="0" rIns="14477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92D050"/>
              </a:solidFill>
              <a:latin typeface="Calibri" panose="020F0502020204030204" pitchFamily="34" charset="0"/>
              <a:cs typeface="Calibri" panose="020F0502020204030204" pitchFamily="34" charset="0"/>
            </a:rPr>
            <a:t>щадящий режим нагруз</a:t>
          </a:r>
          <a:r>
            <a:rPr lang="ru-RU" sz="2000" b="1" kern="1200" dirty="0" smtClean="0">
              <a:solidFill>
                <a:srgbClr val="92D050"/>
              </a:solidFill>
            </a:rPr>
            <a:t>ок</a:t>
          </a:r>
          <a:endParaRPr lang="ru-RU" sz="2000" kern="1200" dirty="0"/>
        </a:p>
      </dsp:txBody>
      <dsp:txXfrm>
        <a:off x="308165" y="95842"/>
        <a:ext cx="3760952" cy="639310"/>
      </dsp:txXfrm>
    </dsp:sp>
    <dsp:sp modelId="{4C909F38-F45E-481B-9009-5255DFD4006A}">
      <dsp:nvSpPr>
        <dsp:cNvPr id="0" name=""/>
        <dsp:cNvSpPr/>
      </dsp:nvSpPr>
      <dsp:spPr>
        <a:xfrm>
          <a:off x="0" y="1504137"/>
          <a:ext cx="547160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6FE283-0B91-460E-A64D-0E7C7A559D6D}">
      <dsp:nvSpPr>
        <dsp:cNvPr id="0" name=""/>
        <dsp:cNvSpPr/>
      </dsp:nvSpPr>
      <dsp:spPr>
        <a:xfrm>
          <a:off x="288033" y="1167970"/>
          <a:ext cx="383012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70" tIns="0" rIns="14477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</a:rPr>
            <a:t>режим охраны зрения</a:t>
          </a:r>
          <a:endParaRPr lang="ru-RU" sz="2000" kern="1200" dirty="0"/>
        </a:p>
      </dsp:txBody>
      <dsp:txXfrm>
        <a:off x="322618" y="1202555"/>
        <a:ext cx="3760952" cy="639310"/>
      </dsp:txXfrm>
    </dsp:sp>
    <dsp:sp modelId="{0E56F7D4-54D4-4C55-A174-14AA5E5E009E}">
      <dsp:nvSpPr>
        <dsp:cNvPr id="0" name=""/>
        <dsp:cNvSpPr/>
      </dsp:nvSpPr>
      <dsp:spPr>
        <a:xfrm>
          <a:off x="0" y="2592776"/>
          <a:ext cx="547160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4ECEC-E982-43D8-B7AA-B518E60445B5}">
      <dsp:nvSpPr>
        <dsp:cNvPr id="0" name=""/>
        <dsp:cNvSpPr/>
      </dsp:nvSpPr>
      <dsp:spPr>
        <a:xfrm>
          <a:off x="273580" y="2238537"/>
          <a:ext cx="383012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70" tIns="0" rIns="14477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FF00"/>
              </a:solidFill>
            </a:rPr>
            <a:t>ортопедический режим</a:t>
          </a:r>
          <a:endParaRPr lang="ru-RU" sz="2000" kern="1200" dirty="0"/>
        </a:p>
      </dsp:txBody>
      <dsp:txXfrm>
        <a:off x="308165" y="2273122"/>
        <a:ext cx="3760952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73F59-7816-4CD7-B0AA-E966B57C58CF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C328D-C772-49D4-8150-CD0611B504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433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52C0E-D2E5-46B3-AB67-11B0E4F72A8C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9471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52C0E-D2E5-46B3-AB67-11B0E4F72A8C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9471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52C0E-D2E5-46B3-AB67-11B0E4F72A8C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07732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52C0E-D2E5-46B3-AB67-11B0E4F72A8C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8639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52C0E-D2E5-46B3-AB67-11B0E4F72A8C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207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52C0E-D2E5-46B3-AB67-11B0E4F72A8C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9114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52C0E-D2E5-46B3-AB67-11B0E4F72A8C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0643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80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280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877E014-A774-4A6B-B1D5-2DB9B1B30816}" type="slidenum">
              <a:rPr lang="ru-RU" altLang="ru-RU"/>
              <a:pPr/>
              <a:t>52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B15D4C1-E1EA-4F50-A751-95912055AB58}" type="slidenum">
              <a:rPr lang="ru-RU" altLang="ru-RU" smtClean="0"/>
              <a:pPr/>
              <a:t>57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671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основе разработки основной образовательной программы основного общего образования лежат следующие принципы и подходы: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8984B-761C-40C0-92AB-BB0CB244AEC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79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4.png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diagramDrawing" Target="../diagrams/drawing2.xml"/><Relationship Id="rId5" Type="http://schemas.openxmlformats.org/officeDocument/2006/relationships/image" Target="../media/image6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5.png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://www.osoboedetstvo.ru/files/posts/prikaz_mintruda_rossii_ot_31_07_2015_n_528n_ob_utverzhdenii.rt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vip.1obraz.ru/#/document/99/902389617/XA00MD62NS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vip.1obraz.ru/#/document/99/902389617/XA00M9G2N4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fgosreestr.ru/registry/primernaya-adaptirovannaya-osnovnaya-obrazovatelnaya-programma-doshkolnogo-orbazovaniya-detey-perenesshih-operaciju-po-kohlearnoy-implantacii/" TargetMode="External"/><Relationship Id="rId13" Type="http://schemas.openxmlformats.org/officeDocument/2006/relationships/hyperlink" Target="https://fgosreestr.ru/registry/primernaya-adaptirovannaya-osnovnaya-obrazovatelnaya-programma-doshkolnogo-obrazovaniya-slabovidyashhih-detej/" TargetMode="External"/><Relationship Id="rId18" Type="http://schemas.openxmlformats.org/officeDocument/2006/relationships/hyperlink" Target="https://fgosreestr.ru/registry/primernaya-adaptirovannaya-osnovnaya-obrazovatelnaya-programma-doshkolnogo-obrazovaniya-detej-s-tyazhyolymi-narusheniyami-rechi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fgosreestr.ru/registry/primernaya-adaptirovannaya-osnovnaya-orbazovatelnya-programma-doshkolnogo-obrazovaniya-detey-s-tyazhelymi-mnozhestvennymi-narusheniyami-razvitiya/" TargetMode="External"/><Relationship Id="rId12" Type="http://schemas.openxmlformats.org/officeDocument/2006/relationships/hyperlink" Target="https://fgosreestr.ru/registry/primernaya-adaptirovannaya-osnovnaya-obrazovatelnaya-programma-doshkolnogo-obrazovaniya-detej-s-ambliopiej-i-kosoglaziem/" TargetMode="External"/><Relationship Id="rId17" Type="http://schemas.openxmlformats.org/officeDocument/2006/relationships/hyperlink" Target="https://fgosreestr.ru/registry/primernaya-adaptirovannaya-osnovnaya-obrazovatelnaya-programma-doshkolnogo-obrazovaniya-detej-s-narusheniyami-oporno-dvigatelnogo-apparata/" TargetMode="External"/><Relationship Id="rId2" Type="http://schemas.openxmlformats.org/officeDocument/2006/relationships/notesSlide" Target="../notesSlides/notesSlide20.xml"/><Relationship Id="rId16" Type="http://schemas.openxmlformats.org/officeDocument/2006/relationships/hyperlink" Target="https://fgosreestr.ru/registry/primernaya-adaptirovannaya-osnovnaya-obrazovatelnaya-programma-doshkolnogo-obrazovaniya-detej-s-umstvennoj-otstalostyu-intellektualnymi-narusheniyami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hyperlink" Target="https://fgosreestr.ru/registry/primernaya-adaptirovannaya-osnovnaya-obrazovatelnaya-programma-doshkolnogo-obrazovaniya-slaboslyshashhih-i-pozdnooglohshih-detej/" TargetMode="External"/><Relationship Id="rId5" Type="http://schemas.openxmlformats.org/officeDocument/2006/relationships/image" Target="../media/image6.png"/><Relationship Id="rId15" Type="http://schemas.openxmlformats.org/officeDocument/2006/relationships/hyperlink" Target="https://fgosreestr.ru/registry/primernaya-adaptirovannaya-osnovnaya-obrazovatelnaya-programma-doshkolnogo-obrazovaniya-detej-s-zaderzhkoj-psihicheskogo-razvitiya/" TargetMode="External"/><Relationship Id="rId10" Type="http://schemas.openxmlformats.org/officeDocument/2006/relationships/hyperlink" Target="https://fgosreestr.ru/registry/primernaya-adaptirovannaya-osnovnaya-obrazovatelnaya-programma-doshkolnogo-obrazovaniya-slaboslyshashhih-i-pozdnooglohshih-detej-2/" TargetMode="External"/><Relationship Id="rId19" Type="http://schemas.openxmlformats.org/officeDocument/2006/relationships/hyperlink" Target="http://fgosreestr.ru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fgosreestr.ru/registry/primernaya-adaptirovannaya-osnovnaya-obrazovatelnaya-programma-doshkolnogo-obrazovanya-dlya-diagnosticheskih-grupp/" TargetMode="External"/><Relationship Id="rId14" Type="http://schemas.openxmlformats.org/officeDocument/2006/relationships/hyperlink" Target="https://fgosreestr.ru/registry/primernaya-adaptirovannaya-osnovnaya-obrazovatelnaya-programma-doshkolnogo-obrazovaniya-slepyh-detej/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fgosreestr.ru/registry/umstven-otstal-intellekt-narush-2klass/" TargetMode="External"/><Relationship Id="rId13" Type="http://schemas.openxmlformats.org/officeDocument/2006/relationships/hyperlink" Target="https://fgosreestr.ru/registry/gluch-obuch-2klass/" TargetMode="External"/><Relationship Id="rId18" Type="http://schemas.openxmlformats.org/officeDocument/2006/relationships/hyperlink" Target="http://fgosreestr.ru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fgosreestr.ru/registry/umstven-otstal-intellekt-narush-3klass/" TargetMode="External"/><Relationship Id="rId12" Type="http://schemas.openxmlformats.org/officeDocument/2006/relationships/hyperlink" Target="https://fgosreestr.ru/registry/gluch-obuch-3klass/" TargetMode="External"/><Relationship Id="rId17" Type="http://schemas.openxmlformats.org/officeDocument/2006/relationships/hyperlink" Target="https://fgosreestr.ru/registry/rasstr-autist-spektr-3klass/" TargetMode="External"/><Relationship Id="rId2" Type="http://schemas.openxmlformats.org/officeDocument/2006/relationships/notesSlide" Target="../notesSlides/notesSlide21.xml"/><Relationship Id="rId16" Type="http://schemas.openxmlformats.org/officeDocument/2006/relationships/hyperlink" Target="https://fgosreestr.ru/registry/rasstr-autist-spektr-2klas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hyperlink" Target="https://fgosreestr.ru/registry/tyz-narush-rechi-2klass/" TargetMode="External"/><Relationship Id="rId5" Type="http://schemas.openxmlformats.org/officeDocument/2006/relationships/image" Target="../media/image6.png"/><Relationship Id="rId15" Type="http://schemas.openxmlformats.org/officeDocument/2006/relationships/hyperlink" Target="https://fgosreestr.ru/registry/slabosluch-pozdnoogloch-2klass/" TargetMode="External"/><Relationship Id="rId10" Type="http://schemas.openxmlformats.org/officeDocument/2006/relationships/hyperlink" Target="https://fgosreestr.ru/registry/tyz-narush-rechi-3klass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fgosreestr.ru/registry/umstven-otstal-intellekt-narush-4klass/" TargetMode="External"/><Relationship Id="rId14" Type="http://schemas.openxmlformats.org/officeDocument/2006/relationships/hyperlink" Target="https://fgosreestr.ru/registry/slaboslych-pozdnoogloch-3klass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ikp-rao.ru/wp-content/uploads/2021/02/Proekt_AOOP_OOO_TNR-11.02.21.docx" TargetMode="External"/><Relationship Id="rId13" Type="http://schemas.openxmlformats.org/officeDocument/2006/relationships/hyperlink" Target="https://ikp-rao.ru/wp-content/uploads/2021/02/Proekt_AOOP_OOO_NODA-11.02.21.docx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ikp-rao.ru/wp-content/uploads/2020/11/PAOOP-OOO-ZPR.docx" TargetMode="External"/><Relationship Id="rId12" Type="http://schemas.openxmlformats.org/officeDocument/2006/relationships/hyperlink" Target="https://ikp-rao.ru/wp-content/uploads/2021/02/PROEKT_AOOP_OOO_RAS-11.02.21.docx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hyperlink" Target="https://ikp-rao.ru/wp-content/uploads/2021/02/Proekt_AOOP_OOO_slabovidyashhie-11.02.21.docx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s://ikp-rao.ru/wp-content/uploads/2021/02/Proekt_AOOP_OOO_slepyh-11.02.21.docx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ikp-rao.ru/wp-content/uploads/2021/02/Proekt_AOOP_OOO_sluh-11.02.21.docx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://fgosreestr.ru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image" Target="../media/image4.png"/><Relationship Id="rId7" Type="http://schemas.openxmlformats.org/officeDocument/2006/relationships/diagramData" Target="../diagrams/data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diagramDrawing" Target="../diagrams/drawing3.xml"/><Relationship Id="rId5" Type="http://schemas.openxmlformats.org/officeDocument/2006/relationships/image" Target="../media/image6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5.png"/><Relationship Id="rId9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4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diagramDrawing" Target="../diagrams/drawing1.xml"/><Relationship Id="rId5" Type="http://schemas.openxmlformats.org/officeDocument/2006/relationships/image" Target="../media/image6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5.png"/><Relationship Id="rId9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2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hyperlink" Target="http://bezpregrad.com/entrance/barriers/" TargetMode="External"/><Relationship Id="rId4" Type="http://schemas.openxmlformats.org/officeDocument/2006/relationships/hyperlink" Target="http://255555.ru/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3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3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49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54.png"/><Relationship Id="rId5" Type="http://schemas.openxmlformats.org/officeDocument/2006/relationships/image" Target="../media/image6.png"/><Relationship Id="rId10" Type="http://schemas.openxmlformats.org/officeDocument/2006/relationships/image" Target="../media/image53.jpeg"/><Relationship Id="rId4" Type="http://schemas.openxmlformats.org/officeDocument/2006/relationships/image" Target="../media/image5.png"/><Relationship Id="rId9" Type="http://schemas.openxmlformats.org/officeDocument/2006/relationships/image" Target="../media/image52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diagramColors" Target="../diagrams/colors4.xml"/><Relationship Id="rId5" Type="http://schemas.openxmlformats.org/officeDocument/2006/relationships/image" Target="../media/image6.png"/><Relationship Id="rId10" Type="http://schemas.openxmlformats.org/officeDocument/2006/relationships/diagramQuickStyle" Target="../diagrams/quickStyle4.xml"/><Relationship Id="rId4" Type="http://schemas.openxmlformats.org/officeDocument/2006/relationships/image" Target="../media/image5.png"/><Relationship Id="rId9" Type="http://schemas.openxmlformats.org/officeDocument/2006/relationships/diagramLayout" Target="../diagrams/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vip.1obraz.ru/#/document/99/420390300/XA00LTK2M0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vip.1obraz.ru/#/document/99/42039030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hyperlink" Target="https://vip.1obraz.ru/#/document/99/456061757/XA00LTK2M0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vip.1obraz.ru/#/document/99/456061757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SShafigullin\Desktop\Проекты\Брендбук\Гайдлайн\Презентация\презентация шаблон КФУ-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72"/>
          <a:stretch/>
        </p:blipFill>
        <p:spPr bwMode="auto">
          <a:xfrm>
            <a:off x="13743" y="3288"/>
            <a:ext cx="9144000" cy="514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E630727-8AEC-47F9-A1C6-E1BF60849D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170562"/>
            <a:ext cx="6135572" cy="79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24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Нозологические группы детей  с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ОВЗ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  <p:pic>
        <p:nvPicPr>
          <p:cNvPr id="21" name="Содержимое 4"/>
          <p:cNvPicPr>
            <a:picLocks noGrp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4208" y="1214790"/>
            <a:ext cx="2448271" cy="33843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07604" y="771550"/>
            <a:ext cx="522058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altLang="ru-RU" b="1" dirty="0">
                <a:solidFill>
                  <a:srgbClr val="002060"/>
                </a:solidFill>
              </a:rPr>
              <a:t>Наличие ОВЗ признают у детей: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07604" y="1519995"/>
            <a:ext cx="5220580" cy="33780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altLang="ru-RU" sz="1600" b="1" dirty="0" smtClean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600" b="1" dirty="0" smtClean="0">
                <a:solidFill>
                  <a:srgbClr val="002060"/>
                </a:solidFill>
              </a:rPr>
              <a:t>с </a:t>
            </a:r>
            <a:r>
              <a:rPr lang="ru-RU" altLang="ru-RU" sz="1600" b="1" dirty="0">
                <a:solidFill>
                  <a:srgbClr val="002060"/>
                </a:solidFill>
              </a:rPr>
              <a:t>нарушениями слуха </a:t>
            </a:r>
            <a:r>
              <a:rPr lang="ru-RU" altLang="ru-RU" sz="1600" dirty="0"/>
              <a:t>- глухих, слабослышащих, позднооглохших, </a:t>
            </a:r>
            <a:r>
              <a:rPr lang="ru-RU" altLang="ru-RU" sz="1600" dirty="0" err="1"/>
              <a:t>кохлеарно</a:t>
            </a:r>
            <a:r>
              <a:rPr lang="ru-RU" altLang="ru-RU" sz="1600" dirty="0"/>
              <a:t> имплантированных;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600" b="1" dirty="0">
                <a:solidFill>
                  <a:srgbClr val="002060"/>
                </a:solidFill>
              </a:rPr>
              <a:t>нарушениями зрения </a:t>
            </a:r>
            <a:r>
              <a:rPr lang="ru-RU" altLang="ru-RU" sz="1600" dirty="0"/>
              <a:t>- слепых, слабовидящих;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600" b="1" dirty="0">
                <a:solidFill>
                  <a:srgbClr val="002060"/>
                </a:solidFill>
              </a:rPr>
              <a:t>тяжелыми нарушениями речи (ТНР),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600" b="1" dirty="0">
                <a:solidFill>
                  <a:srgbClr val="002060"/>
                </a:solidFill>
              </a:rPr>
              <a:t>нарушениями опорно-двигательного аппарата (ОДА),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600" b="1" dirty="0">
                <a:solidFill>
                  <a:srgbClr val="002060"/>
                </a:solidFill>
              </a:rPr>
              <a:t>задержкой психического развития (ЗПР)</a:t>
            </a:r>
            <a:r>
              <a:rPr lang="ru-RU" altLang="ru-RU" sz="1600" dirty="0"/>
              <a:t> (по западноевропейской терминологии - лица с образовательными затруднениями),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600" b="1" dirty="0">
                <a:solidFill>
                  <a:srgbClr val="002060"/>
                </a:solidFill>
              </a:rPr>
              <a:t>расстройствами аутистического спектра (РДА, РАС);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600" dirty="0"/>
              <a:t>умственной отсталостью;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600" dirty="0"/>
              <a:t>сложными дефектами - </a:t>
            </a:r>
            <a:r>
              <a:rPr lang="ru-RU" altLang="ru-RU" sz="1600" b="1" dirty="0">
                <a:solidFill>
                  <a:srgbClr val="002060"/>
                </a:solidFill>
              </a:rPr>
              <a:t>тяжелыми и множественными нарушениями развития (ТМНР)</a:t>
            </a:r>
          </a:p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8004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11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87535"/>
            <a:ext cx="4968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C00000"/>
                </a:solidFill>
                <a:cs typeface="Calibri Light" panose="020F0302020204030204" pitchFamily="34" charset="0"/>
              </a:rPr>
              <a:t>Организация получения образования обучающимися с ОВЗ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965539616"/>
              </p:ext>
            </p:extLst>
          </p:nvPr>
        </p:nvGraphicFramePr>
        <p:xfrm>
          <a:off x="1619672" y="1707654"/>
          <a:ext cx="7344816" cy="2891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331640" y="795421"/>
            <a:ext cx="7488832" cy="6962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400" b="1" dirty="0" smtClean="0">
              <a:solidFill>
                <a:srgbClr val="FFFF00"/>
              </a:solidFill>
            </a:endParaRP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Вариативные </a:t>
            </a:r>
            <a:r>
              <a:rPr lang="ru-RU" altLang="ru-RU" b="1" dirty="0">
                <a:solidFill>
                  <a:srgbClr val="002060"/>
                </a:solidFill>
              </a:rPr>
              <a:t>формы получения</a:t>
            </a:r>
            <a:r>
              <a:rPr lang="ru-RU" altLang="ru-RU" dirty="0">
                <a:solidFill>
                  <a:srgbClr val="002060"/>
                </a:solidFill>
              </a:rPr>
              <a:t> </a:t>
            </a:r>
            <a:r>
              <a:rPr lang="ru-RU" altLang="ru-RU" b="1" dirty="0">
                <a:solidFill>
                  <a:srgbClr val="002060"/>
                </a:solidFill>
              </a:rPr>
              <a:t>дошкольного и школьного образования детьми с ОВЗ в образовательных организациях разных типов и уровней:</a:t>
            </a:r>
            <a:endParaRPr lang="ru-RU" altLang="ru-RU" dirty="0">
              <a:solidFill>
                <a:srgbClr val="002060"/>
              </a:solidFill>
            </a:endParaRPr>
          </a:p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8773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59932" y="87535"/>
            <a:ext cx="50045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cs typeface="Calibri Light" panose="020F0302020204030204" pitchFamily="34" charset="0"/>
              </a:rPr>
              <a:t>Организация получения образования обучающимися с </a:t>
            </a:r>
            <a:r>
              <a:rPr lang="ru-RU" sz="2000" b="1" dirty="0" smtClean="0">
                <a:solidFill>
                  <a:srgbClr val="C00000"/>
                </a:solidFill>
                <a:cs typeface="Calibri Light" panose="020F0302020204030204" pitchFamily="34" charset="0"/>
              </a:rPr>
              <a:t>ОВЗ</a:t>
            </a:r>
            <a:endParaRPr lang="ru-RU" sz="2000" b="1" dirty="0">
              <a:solidFill>
                <a:srgbClr val="C00000"/>
              </a:solidFill>
              <a:cs typeface="Calibri Light" panose="020F03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131590"/>
            <a:ext cx="741682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</a:rPr>
              <a:t>Образование обучающихся с ОВЗ может быть организовано</a:t>
            </a:r>
          </a:p>
        </p:txBody>
      </p:sp>
      <p:sp>
        <p:nvSpPr>
          <p:cNvPr id="8" name="Овал 7"/>
          <p:cNvSpPr/>
          <p:nvPr/>
        </p:nvSpPr>
        <p:spPr>
          <a:xfrm>
            <a:off x="1331640" y="2211710"/>
            <a:ext cx="2088232" cy="13434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400" b="1" dirty="0">
                <a:solidFill>
                  <a:schemeClr val="bg1"/>
                </a:solidFill>
                <a:cs typeface="Calibri Light" panose="020F0302020204030204" pitchFamily="34" charset="0"/>
              </a:rPr>
              <a:t>совместно с другими обучающимися</a:t>
            </a:r>
          </a:p>
          <a:p>
            <a:pPr algn="ctr"/>
            <a:endParaRPr lang="ru-RU" sz="1400" dirty="0"/>
          </a:p>
        </p:txBody>
      </p:sp>
      <p:sp>
        <p:nvSpPr>
          <p:cNvPr id="21" name="Овал 20"/>
          <p:cNvSpPr/>
          <p:nvPr/>
        </p:nvSpPr>
        <p:spPr>
          <a:xfrm>
            <a:off x="3959932" y="2231100"/>
            <a:ext cx="2088232" cy="13434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400" b="1" dirty="0">
                <a:solidFill>
                  <a:schemeClr val="bg1"/>
                </a:solidFill>
              </a:rPr>
              <a:t>в отдельных классах, группа</a:t>
            </a:r>
            <a:r>
              <a:rPr lang="ru-RU" altLang="ru-RU" sz="1200" b="1" dirty="0">
                <a:solidFill>
                  <a:schemeClr val="bg1"/>
                </a:solidFill>
              </a:rPr>
              <a:t>х</a:t>
            </a:r>
          </a:p>
          <a:p>
            <a:pPr algn="ctr"/>
            <a:endParaRPr lang="ru-RU" sz="1400" dirty="0"/>
          </a:p>
        </p:txBody>
      </p:sp>
      <p:sp>
        <p:nvSpPr>
          <p:cNvPr id="22" name="Овал 21"/>
          <p:cNvSpPr/>
          <p:nvPr/>
        </p:nvSpPr>
        <p:spPr>
          <a:xfrm>
            <a:off x="6444208" y="2211710"/>
            <a:ext cx="2304256" cy="13434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400" b="1" dirty="0" smtClean="0">
              <a:solidFill>
                <a:schemeClr val="bg1"/>
              </a:solidFill>
            </a:endParaRPr>
          </a:p>
          <a:p>
            <a:pPr algn="ctr"/>
            <a:r>
              <a:rPr lang="ru-RU" altLang="ru-RU" sz="1400" b="1" dirty="0" smtClean="0">
                <a:solidFill>
                  <a:schemeClr val="bg1"/>
                </a:solidFill>
              </a:rPr>
              <a:t>в </a:t>
            </a:r>
            <a:r>
              <a:rPr lang="ru-RU" altLang="ru-RU" sz="1400" b="1" dirty="0">
                <a:solidFill>
                  <a:schemeClr val="bg1"/>
                </a:solidFill>
              </a:rPr>
              <a:t>отдельных организациях, осуществляющих образовательную деятельность</a:t>
            </a:r>
          </a:p>
          <a:p>
            <a:pPr algn="ctr"/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43808" y="4095769"/>
            <a:ext cx="4320480" cy="680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 dirty="0" smtClean="0">
                <a:solidFill>
                  <a:srgbClr val="FFFF00"/>
                </a:solidFill>
              </a:rPr>
              <a:t>ч.4  ст.79  ФЗ </a:t>
            </a:r>
            <a:r>
              <a:rPr lang="ru-RU" sz="1400" b="1" dirty="0">
                <a:solidFill>
                  <a:srgbClr val="FFFF00"/>
                </a:solidFill>
              </a:rPr>
              <a:t>от 29.12.2012 № 273-ФЗ 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FFFF00"/>
                </a:solidFill>
              </a:rPr>
              <a:t>«Об образовании в Российской Федерации»</a:t>
            </a:r>
          </a:p>
        </p:txBody>
      </p:sp>
      <p:cxnSp>
        <p:nvCxnSpPr>
          <p:cNvPr id="11" name="Прямая со стрелкой 10"/>
          <p:cNvCxnSpPr>
            <a:stCxn id="5" idx="2"/>
            <a:endCxn id="8" idx="0"/>
          </p:cNvCxnSpPr>
          <p:nvPr/>
        </p:nvCxnSpPr>
        <p:spPr>
          <a:xfrm flipH="1">
            <a:off x="2375756" y="1779662"/>
            <a:ext cx="266429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2"/>
          </p:cNvCxnSpPr>
          <p:nvPr/>
        </p:nvCxnSpPr>
        <p:spPr>
          <a:xfrm>
            <a:off x="5040052" y="177966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5" idx="2"/>
            <a:endCxn id="22" idx="0"/>
          </p:cNvCxnSpPr>
          <p:nvPr/>
        </p:nvCxnSpPr>
        <p:spPr>
          <a:xfrm>
            <a:off x="5040052" y="1779662"/>
            <a:ext cx="255628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8" idx="4"/>
            <a:endCxn id="9" idx="0"/>
          </p:cNvCxnSpPr>
          <p:nvPr/>
        </p:nvCxnSpPr>
        <p:spPr>
          <a:xfrm>
            <a:off x="2375756" y="3555209"/>
            <a:ext cx="2628292" cy="5405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9" idx="0"/>
            <a:endCxn id="9" idx="0"/>
          </p:cNvCxnSpPr>
          <p:nvPr/>
        </p:nvCxnSpPr>
        <p:spPr>
          <a:xfrm>
            <a:off x="5004048" y="4095769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21" idx="4"/>
            <a:endCxn id="9" idx="0"/>
          </p:cNvCxnSpPr>
          <p:nvPr/>
        </p:nvCxnSpPr>
        <p:spPr>
          <a:xfrm>
            <a:off x="5004048" y="3574599"/>
            <a:ext cx="0" cy="5211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22" idx="4"/>
            <a:endCxn id="9" idx="0"/>
          </p:cNvCxnSpPr>
          <p:nvPr/>
        </p:nvCxnSpPr>
        <p:spPr>
          <a:xfrm flipH="1">
            <a:off x="5004048" y="3555209"/>
            <a:ext cx="2592288" cy="5405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773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72625" y="4793486"/>
            <a:ext cx="2133600" cy="273844"/>
          </a:xfrm>
        </p:spPr>
        <p:txBody>
          <a:bodyPr/>
          <a:lstStyle/>
          <a:p>
            <a:fld id="{DE02977C-9FE3-43BD-9818-A17F1D2564EE}" type="slidenum">
              <a:rPr lang="ru-RU" smtClean="0"/>
              <a:t>13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Заключение (рекомендации)</a:t>
            </a:r>
            <a:br>
              <a:rPr lang="ru-RU" altLang="ru-RU" sz="2000" b="1" dirty="0">
                <a:solidFill>
                  <a:srgbClr val="C00000"/>
                </a:solidFill>
              </a:rPr>
            </a:br>
            <a:r>
              <a:rPr lang="ru-RU" altLang="ru-RU" sz="2000" b="1" dirty="0">
                <a:solidFill>
                  <a:srgbClr val="C00000"/>
                </a:solidFill>
              </a:rPr>
              <a:t>психолого-медико-педагогической комиссии (ПМПК) </a:t>
            </a:r>
            <a:endParaRPr lang="ru-RU" altLang="ru-RU" sz="2000" b="1" dirty="0">
              <a:solidFill>
                <a:srgbClr val="C00000"/>
              </a:solidFill>
              <a:cs typeface="Calibri Light" pitchFamily="34" charset="0"/>
            </a:endParaRPr>
          </a:p>
        </p:txBody>
      </p:sp>
      <p:pic>
        <p:nvPicPr>
          <p:cNvPr id="21" name="Объект 3" descr="https://vip.1obraz.ru/system/content/image/52/1/-467076/"/>
          <p:cNvPicPr>
            <a:picLocks noGrp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438" y="1050387"/>
            <a:ext cx="2397022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1103198"/>
            <a:ext cx="5616624" cy="820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ru-RU" sz="1400" b="1" dirty="0" smtClean="0">
              <a:solidFill>
                <a:srgbClr val="FF0000"/>
              </a:solidFill>
            </a:endParaRPr>
          </a:p>
          <a:p>
            <a:r>
              <a:rPr lang="ru-RU" altLang="ru-RU" b="1" dirty="0" smtClean="0">
                <a:solidFill>
                  <a:srgbClr val="002060"/>
                </a:solidFill>
              </a:rPr>
              <a:t>Приказ </a:t>
            </a:r>
            <a:r>
              <a:rPr lang="ru-RU" altLang="ru-RU" b="1" dirty="0" err="1">
                <a:solidFill>
                  <a:srgbClr val="002060"/>
                </a:solidFill>
              </a:rPr>
              <a:t>МОиН</a:t>
            </a:r>
            <a:r>
              <a:rPr lang="ru-RU" altLang="ru-RU" b="1" dirty="0">
                <a:solidFill>
                  <a:srgbClr val="002060"/>
                </a:solidFill>
              </a:rPr>
              <a:t> РФ от 20.09.2013 г. № 1082                              </a:t>
            </a:r>
          </a:p>
          <a:p>
            <a:r>
              <a:rPr lang="ru-RU" altLang="ru-RU" b="1" dirty="0">
                <a:solidFill>
                  <a:srgbClr val="002060"/>
                </a:solidFill>
              </a:rPr>
              <a:t>«Об утверждении Положения </a:t>
            </a:r>
            <a:endParaRPr lang="en-US" altLang="ru-RU" b="1" dirty="0" smtClean="0">
              <a:solidFill>
                <a:srgbClr val="002060"/>
              </a:solidFill>
            </a:endParaRPr>
          </a:p>
          <a:p>
            <a:r>
              <a:rPr lang="ru-RU" altLang="ru-RU" b="1" dirty="0" smtClean="0">
                <a:solidFill>
                  <a:srgbClr val="002060"/>
                </a:solidFill>
              </a:rPr>
              <a:t>о </a:t>
            </a:r>
            <a:r>
              <a:rPr lang="ru-RU" altLang="ru-RU" b="1" dirty="0">
                <a:solidFill>
                  <a:srgbClr val="002060"/>
                </a:solidFill>
              </a:rPr>
              <a:t>психолого-медико-педагогической комиссии»)</a:t>
            </a:r>
          </a:p>
          <a:p>
            <a:pPr algn="ctr"/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067694"/>
            <a:ext cx="5616624" cy="2531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altLang="ru-RU" sz="1600" b="1" dirty="0">
                <a:solidFill>
                  <a:srgbClr val="FFFF00"/>
                </a:solidFill>
              </a:rPr>
              <a:t>В заключении ПМПК должны быть указаны</a:t>
            </a:r>
            <a:r>
              <a:rPr lang="ru-RU" altLang="ru-RU" sz="1600" b="1" dirty="0" smtClean="0">
                <a:solidFill>
                  <a:srgbClr val="FFFF00"/>
                </a:solidFill>
              </a:rPr>
              <a:t>:</a:t>
            </a:r>
            <a:endParaRPr lang="en-US" altLang="ru-RU" sz="1600" b="1" dirty="0" smtClean="0">
              <a:solidFill>
                <a:srgbClr val="FFFF00"/>
              </a:solidFill>
            </a:endParaRPr>
          </a:p>
          <a:p>
            <a:pPr>
              <a:defRPr/>
            </a:pPr>
            <a:endParaRPr lang="ru-RU" altLang="ru-RU" sz="1600" dirty="0">
              <a:solidFill>
                <a:srgbClr val="FFFF00"/>
              </a:solidFill>
            </a:endParaRPr>
          </a:p>
          <a:p>
            <a:pPr marL="457200" indent="-457200">
              <a:buFontTx/>
              <a:buAutoNum type="arabicParenR"/>
              <a:defRPr/>
            </a:pPr>
            <a:r>
              <a:rPr lang="ru-RU" altLang="ru-RU" sz="1600" dirty="0"/>
              <a:t>образовательная программа</a:t>
            </a:r>
            <a:r>
              <a:rPr lang="ru-RU" altLang="ru-RU" sz="1600" dirty="0" smtClean="0"/>
              <a:t>;</a:t>
            </a:r>
            <a:endParaRPr lang="ru-RU" altLang="ru-RU" sz="1600" dirty="0"/>
          </a:p>
          <a:p>
            <a:pPr>
              <a:defRPr/>
            </a:pPr>
            <a:r>
              <a:rPr lang="ru-RU" altLang="ru-RU" sz="1600" dirty="0"/>
              <a:t>2) форма обучения </a:t>
            </a:r>
          </a:p>
          <a:p>
            <a:pPr>
              <a:defRPr/>
            </a:pPr>
            <a:r>
              <a:rPr lang="ru-RU" altLang="ru-RU" sz="1600" dirty="0"/>
              <a:t>(очная, очно-заочная, заочная</a:t>
            </a:r>
            <a:r>
              <a:rPr lang="ru-RU" altLang="ru-RU" sz="1600" dirty="0" smtClean="0"/>
              <a:t>);</a:t>
            </a:r>
            <a:endParaRPr lang="ru-RU" altLang="ru-RU" sz="1600" dirty="0"/>
          </a:p>
          <a:p>
            <a:pPr>
              <a:defRPr/>
            </a:pPr>
            <a:r>
              <a:rPr lang="ru-RU" altLang="ru-RU" sz="1600" dirty="0"/>
              <a:t>3) направления работы специалистов сопровождения </a:t>
            </a:r>
          </a:p>
          <a:p>
            <a:pPr>
              <a:defRPr/>
            </a:pPr>
            <a:r>
              <a:rPr lang="ru-RU" altLang="ru-RU" sz="1600" dirty="0"/>
              <a:t>(учитель-логопед, педагог-психолог, специальный психолог, </a:t>
            </a:r>
          </a:p>
          <a:p>
            <a:pPr>
              <a:defRPr/>
            </a:pPr>
            <a:r>
              <a:rPr lang="ru-RU" altLang="ru-RU" sz="1600" dirty="0"/>
              <a:t>учитель-дефектолог (</a:t>
            </a:r>
            <a:r>
              <a:rPr lang="ru-RU" altLang="ru-RU" sz="1600" dirty="0" err="1"/>
              <a:t>олигофренопедагог</a:t>
            </a:r>
            <a:r>
              <a:rPr lang="ru-RU" altLang="ru-RU" sz="1600" dirty="0"/>
              <a:t>, сурдопедагог,                                                   тифлопедагог) и иные условия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063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0"/>
            <a:ext cx="4968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Категории школьников с особыми образовательными </a:t>
            </a:r>
            <a:r>
              <a:rPr lang="ru-RU" sz="2000" b="1" dirty="0" smtClean="0">
                <a:solidFill>
                  <a:srgbClr val="C00000"/>
                </a:solidFill>
              </a:rPr>
              <a:t>потребностями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108166"/>
            <a:ext cx="3888432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ru-RU" sz="1600" b="1" dirty="0" smtClean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b="1" dirty="0" smtClean="0">
                <a:solidFill>
                  <a:srgbClr val="002060"/>
                </a:solidFill>
              </a:rPr>
              <a:t>Дети </a:t>
            </a:r>
            <a:r>
              <a:rPr lang="ru-RU" altLang="ru-RU" b="1" dirty="0">
                <a:solidFill>
                  <a:srgbClr val="002060"/>
                </a:solidFill>
              </a:rPr>
              <a:t>с ОВЗ и установленной инвалидностью</a:t>
            </a:r>
          </a:p>
          <a:p>
            <a:pPr algn="ctr"/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779662"/>
            <a:ext cx="3888432" cy="29961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600" b="1" dirty="0"/>
              <a:t>Индивидуальная программа реабилитации и </a:t>
            </a:r>
            <a:r>
              <a:rPr lang="ru-RU" altLang="ru-RU" sz="1600" b="1" dirty="0" err="1"/>
              <a:t>абилитации</a:t>
            </a:r>
            <a:r>
              <a:rPr lang="ru-RU" altLang="ru-RU" sz="1600" b="1" dirty="0"/>
              <a:t> (ИПРА)</a:t>
            </a:r>
            <a:endParaRPr lang="ru-RU" altLang="ru-RU" sz="1600" b="1" dirty="0">
              <a:cs typeface="Arial" pitchFamily="34" charset="0"/>
            </a:endParaRPr>
          </a:p>
          <a:p>
            <a:r>
              <a:rPr lang="ru-RU" altLang="ru-RU" sz="1400" dirty="0"/>
              <a:t>«Порядок разработки и реализации индивидуальной программы реабилитации или </a:t>
            </a:r>
            <a:r>
              <a:rPr lang="ru-RU" altLang="ru-RU" sz="1400" dirty="0" err="1"/>
              <a:t>абилитации</a:t>
            </a:r>
            <a:r>
              <a:rPr lang="ru-RU" altLang="ru-RU" sz="1400" dirty="0"/>
              <a:t> инвалида, индивидуальной программы реабилитации или </a:t>
            </a:r>
            <a:r>
              <a:rPr lang="ru-RU" altLang="ru-RU" sz="1400" dirty="0" err="1"/>
              <a:t>абилитации</a:t>
            </a:r>
            <a:r>
              <a:rPr lang="ru-RU" altLang="ru-RU" sz="1400" dirty="0"/>
              <a:t> ребенка-инвалида, выдаваемых федеральными государственными учреждениями медико-социальной экспертизы, и их форм», утвержденный </a:t>
            </a:r>
            <a:r>
              <a:rPr lang="ru-RU" altLang="ru-RU" sz="1400" dirty="0">
                <a:hlinkClick r:id="rId7"/>
              </a:rPr>
              <a:t>Приказом Минтруда России от 31.07.2015 № 528н</a:t>
            </a:r>
            <a:r>
              <a:rPr lang="ru-RU" altLang="ru-RU" sz="1400" dirty="0"/>
              <a:t>.</a:t>
            </a:r>
          </a:p>
          <a:p>
            <a:pPr algn="ctr"/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148064" y="1108166"/>
            <a:ext cx="388843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>
                <a:solidFill>
                  <a:srgbClr val="002060"/>
                </a:solidFill>
              </a:rPr>
              <a:t>Программа психолого-педагогической реабилитации для детей до 18 лет включает следующие мероприятия:</a:t>
            </a:r>
          </a:p>
          <a:p>
            <a:r>
              <a:rPr lang="ru-RU" altLang="ru-RU" sz="1600" dirty="0">
                <a:solidFill>
                  <a:srgbClr val="002060"/>
                </a:solidFill>
              </a:rPr>
              <a:t>1. Рекомендации по условиям организации обучения;</a:t>
            </a:r>
          </a:p>
          <a:p>
            <a:r>
              <a:rPr lang="ru-RU" altLang="ru-RU" sz="1600" dirty="0">
                <a:solidFill>
                  <a:srgbClr val="002060"/>
                </a:solidFill>
              </a:rPr>
              <a:t>2. Психологическую помощь, оказываемую в образовательной организации;</a:t>
            </a:r>
          </a:p>
          <a:p>
            <a:r>
              <a:rPr lang="ru-RU" altLang="ru-RU" sz="1600" dirty="0">
                <a:solidFill>
                  <a:srgbClr val="002060"/>
                </a:solidFill>
              </a:rPr>
              <a:t>3. Профессиональную ориентацию, оказываемую в образовательной </a:t>
            </a:r>
            <a:r>
              <a:rPr lang="ru-RU" altLang="ru-RU" sz="1600" dirty="0" smtClean="0">
                <a:solidFill>
                  <a:srgbClr val="002060"/>
                </a:solidFill>
              </a:rPr>
              <a:t>организаци</a:t>
            </a:r>
            <a:r>
              <a:rPr lang="ru-RU" altLang="ru-RU" sz="1400" dirty="0" smtClean="0">
                <a:solidFill>
                  <a:srgbClr val="002060"/>
                </a:solidFill>
              </a:rPr>
              <a:t>и</a:t>
            </a:r>
          </a:p>
          <a:p>
            <a:endParaRPr lang="ru-RU" altLang="ru-RU" sz="1400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20072" y="3969769"/>
            <a:ext cx="3744416" cy="806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US" altLang="ru-RU" b="1" dirty="0" smtClean="0">
              <a:solidFill>
                <a:srgbClr val="002060"/>
              </a:solidFill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b="1" dirty="0" smtClean="0">
                <a:solidFill>
                  <a:srgbClr val="002060"/>
                </a:solidFill>
                <a:cs typeface="Arial" pitchFamily="34" charset="0"/>
              </a:rPr>
              <a:t>Дети </a:t>
            </a:r>
            <a:r>
              <a:rPr lang="ru-RU" altLang="ru-RU" b="1" dirty="0">
                <a:solidFill>
                  <a:srgbClr val="002060"/>
                </a:solidFill>
                <a:cs typeface="Arial" pitchFamily="34" charset="0"/>
              </a:rPr>
              <a:t>с ОВЗ без </a:t>
            </a:r>
            <a:r>
              <a:rPr lang="ru-RU" altLang="ru-RU" b="1" dirty="0" smtClean="0">
                <a:solidFill>
                  <a:srgbClr val="002060"/>
                </a:solidFill>
                <a:cs typeface="Arial" pitchFamily="34" charset="0"/>
              </a:rPr>
              <a:t>инвалидности</a:t>
            </a:r>
            <a:endParaRPr lang="ru-RU" altLang="ru-RU" b="1" dirty="0">
              <a:solidFill>
                <a:srgbClr val="002060"/>
              </a:solidFill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b="1" dirty="0" smtClean="0">
                <a:solidFill>
                  <a:srgbClr val="002060"/>
                </a:solidFill>
                <a:cs typeface="Arial" pitchFamily="34" charset="0"/>
              </a:rPr>
              <a:t>Дети </a:t>
            </a:r>
            <a:r>
              <a:rPr lang="ru-RU" altLang="ru-RU" b="1" dirty="0">
                <a:solidFill>
                  <a:srgbClr val="002060"/>
                </a:solidFill>
                <a:cs typeface="Arial" pitchFamily="34" charset="0"/>
              </a:rPr>
              <a:t>групп риска</a:t>
            </a:r>
          </a:p>
          <a:p>
            <a:pPr algn="ctr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6063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Требования к созданию специальных образовательных условий для детей с ОВЗ </a:t>
            </a:r>
            <a:endParaRPr lang="ru-RU" altLang="ru-RU" sz="2000" b="1" dirty="0">
              <a:solidFill>
                <a:srgbClr val="C00000"/>
              </a:solidFill>
              <a:cs typeface="Calibri Light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987574"/>
            <a:ext cx="3600400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endParaRPr lang="en-US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lvl="1"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Рекомендации </a:t>
            </a:r>
            <a:r>
              <a:rPr lang="ru-RU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Минобрнауки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России                                           по созданию условий для получения образования детьми с ОВЗ и детьми-инвалидами в субъекте Российской Федерации  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письмо от 18 апреля 2008 г. № АФ-150/06)</a:t>
            </a:r>
          </a:p>
          <a:p>
            <a:pPr algn="ctr"/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58847" y="987574"/>
            <a:ext cx="3672408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Постановление </a:t>
            </a:r>
            <a:r>
              <a:rPr lang="ru-RU" sz="1600" b="1" dirty="0">
                <a:solidFill>
                  <a:srgbClr val="002060"/>
                </a:solidFill>
              </a:rPr>
              <a:t>от 28 сентября </a:t>
            </a:r>
            <a:r>
              <a:rPr lang="en-US" sz="1600" b="1" dirty="0" smtClean="0">
                <a:solidFill>
                  <a:srgbClr val="002060"/>
                </a:solidFill>
              </a:rPr>
              <a:t>                       </a:t>
            </a:r>
            <a:r>
              <a:rPr lang="ru-RU" sz="1600" b="1" dirty="0" smtClean="0">
                <a:solidFill>
                  <a:srgbClr val="002060"/>
                </a:solidFill>
              </a:rPr>
              <a:t>2020  </a:t>
            </a:r>
            <a:r>
              <a:rPr lang="ru-RU" sz="1600" b="1" dirty="0">
                <a:solidFill>
                  <a:srgbClr val="002060"/>
                </a:solidFill>
              </a:rPr>
              <a:t>года 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N 28  «Об утверждении санитарных </a:t>
            </a:r>
            <a:r>
              <a:rPr lang="ru-RU" sz="1600" b="1" dirty="0" smtClean="0">
                <a:solidFill>
                  <a:srgbClr val="002060"/>
                </a:solidFill>
              </a:rPr>
              <a:t>правил</a:t>
            </a:r>
            <a:r>
              <a:rPr lang="en-US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СП </a:t>
            </a:r>
            <a:r>
              <a:rPr lang="ru-RU" sz="1600" b="1" dirty="0">
                <a:solidFill>
                  <a:srgbClr val="002060"/>
                </a:solidFill>
              </a:rPr>
              <a:t>2.4.3648-20 «</a:t>
            </a:r>
            <a:r>
              <a:rPr lang="ru-RU" sz="1600" b="1" dirty="0" smtClean="0">
                <a:solidFill>
                  <a:srgbClr val="002060"/>
                </a:solidFill>
              </a:rPr>
              <a:t>Санитарно-эпидемиологические </a:t>
            </a:r>
            <a:r>
              <a:rPr lang="ru-RU" sz="1600" b="1" dirty="0">
                <a:solidFill>
                  <a:srgbClr val="002060"/>
                </a:solidFill>
              </a:rPr>
              <a:t>требования к </a:t>
            </a:r>
            <a:r>
              <a:rPr lang="ru-RU" sz="1600" b="1" dirty="0" smtClean="0">
                <a:solidFill>
                  <a:srgbClr val="002060"/>
                </a:solidFill>
              </a:rPr>
              <a:t>организациям </a:t>
            </a:r>
            <a:r>
              <a:rPr lang="ru-RU" sz="1600" b="1" dirty="0">
                <a:solidFill>
                  <a:srgbClr val="002060"/>
                </a:solidFill>
              </a:rPr>
              <a:t>воспитания и обучения, отдыха и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оздоровления детей и молодежи»</a:t>
            </a:r>
          </a:p>
          <a:p>
            <a:pPr algn="ctr"/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571750"/>
            <a:ext cx="3600400" cy="24955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en-US" sz="14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материально-технические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условия;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комплексное психолого-медико-педагогическое сопровождение детей;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наличие индивидуальных учебных планов и образовательных программ;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специальная подготовка  педагогического коллектива;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финансовое обеспечение организации образования обучающихся с ограниченными возможностями здоровья</a:t>
            </a:r>
          </a:p>
          <a:p>
            <a:pPr algn="ctr"/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58847" y="2787774"/>
            <a:ext cx="3672409" cy="2232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rgbClr val="002060"/>
                </a:solidFill>
              </a:rPr>
              <a:t>мероприятия по созданию доступной (</a:t>
            </a:r>
            <a:r>
              <a:rPr lang="ru-RU" sz="1400" b="1" dirty="0" err="1">
                <a:solidFill>
                  <a:srgbClr val="002060"/>
                </a:solidFill>
              </a:rPr>
              <a:t>безбарьерной</a:t>
            </a:r>
            <a:r>
              <a:rPr lang="ru-RU" sz="1400" b="1" dirty="0">
                <a:solidFill>
                  <a:srgbClr val="002060"/>
                </a:solidFill>
              </a:rPr>
              <a:t>) среды …в зданиях и помещениях;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/>
              <a:t>учет особенностей психофизического развития, индивидуальных возможностей обучающихся с ОВЗ;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/>
              <a:t>реализация реабилитационно-коррекционных мероприятий во время внеурочной и урочной деятельности;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1543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16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87534"/>
            <a:ext cx="5832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Федеральные государственные образовательные стандарты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для </a:t>
            </a:r>
            <a:r>
              <a:rPr lang="ru-RU" altLang="ru-RU" sz="2000" b="1" dirty="0">
                <a:solidFill>
                  <a:srgbClr val="C00000"/>
                </a:solidFill>
              </a:rPr>
              <a:t>обучающихся с ОВЗ</a:t>
            </a:r>
            <a:endParaRPr lang="en-US" altLang="ru-RU" sz="2000" b="1" dirty="0">
              <a:solidFill>
                <a:srgbClr val="C00000"/>
              </a:solidFill>
            </a:endParaRPr>
          </a:p>
          <a:p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46741"/>
            <a:ext cx="2664751" cy="3768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95936" y="946741"/>
            <a:ext cx="4896544" cy="37686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defRPr/>
            </a:pPr>
            <a:r>
              <a:rPr lang="ru-RU" altLang="ru-RU" sz="1600" b="1" dirty="0">
                <a:solidFill>
                  <a:srgbClr val="002060"/>
                </a:solidFill>
              </a:rPr>
              <a:t>Федеральный государственный образовательный стандарт начального общего образования обучающихся с ограниченными  возможностями здоровья (утвержден приказом </a:t>
            </a:r>
            <a:r>
              <a:rPr lang="ru-RU" altLang="ru-RU" sz="1600" b="1" dirty="0" err="1">
                <a:solidFill>
                  <a:srgbClr val="002060"/>
                </a:solidFill>
              </a:rPr>
              <a:t>Минобрнауки</a:t>
            </a:r>
            <a:r>
              <a:rPr lang="ru-RU" altLang="ru-RU" sz="1600" b="1" dirty="0">
                <a:solidFill>
                  <a:srgbClr val="002060"/>
                </a:solidFill>
              </a:rPr>
              <a:t> России от 19 декабря 2014 г. № 1598)</a:t>
            </a:r>
          </a:p>
          <a:p>
            <a:pPr>
              <a:lnSpc>
                <a:spcPct val="80000"/>
              </a:lnSpc>
              <a:defRPr/>
            </a:pPr>
            <a:endParaRPr lang="ru-RU" altLang="ru-RU" sz="1600" b="1" dirty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altLang="ru-RU" sz="1600" b="1" dirty="0">
                <a:solidFill>
                  <a:srgbClr val="002060"/>
                </a:solidFill>
              </a:rPr>
              <a:t>Федеральный государственный образовательный стандарт образования обучающихся с умственной отсталостью (интеллектуальными нарушениями) (утвержден приказом </a:t>
            </a:r>
            <a:r>
              <a:rPr lang="ru-RU" altLang="ru-RU" sz="1600" b="1" dirty="0" err="1">
                <a:solidFill>
                  <a:srgbClr val="002060"/>
                </a:solidFill>
              </a:rPr>
              <a:t>Минобрнауки</a:t>
            </a:r>
            <a:r>
              <a:rPr lang="ru-RU" altLang="ru-RU" sz="1600" b="1" dirty="0">
                <a:solidFill>
                  <a:srgbClr val="002060"/>
                </a:solidFill>
              </a:rPr>
              <a:t> России от 19 декабря 2014 г.№ 1599)</a:t>
            </a:r>
          </a:p>
          <a:p>
            <a:pPr>
              <a:lnSpc>
                <a:spcPct val="80000"/>
              </a:lnSpc>
              <a:defRPr/>
            </a:pPr>
            <a:endParaRPr lang="en-US" altLang="ru-RU" sz="12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400" b="1" dirty="0"/>
              <a:t>вариативность обучения;</a:t>
            </a:r>
            <a:endParaRPr lang="en-US" altLang="ru-RU" sz="1400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400" b="1" dirty="0"/>
              <a:t>соотношение двух компонентов - «академического» и «жизненной компетенции»;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altLang="ru-RU" sz="1400" b="1" dirty="0"/>
              <a:t>результаты обучения на каждой ступени</a:t>
            </a:r>
            <a:endParaRPr lang="ru-RU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63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17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Адаптированная образовательная программа ребенка с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ОВЗ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987574"/>
            <a:ext cx="5544616" cy="39104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Адаптированная образовательная программа (АОП)</a:t>
            </a:r>
            <a:r>
              <a:rPr lang="ru-RU" altLang="ru-RU" dirty="0"/>
              <a:t> – образовательная программа, адаптированная для обучения лиц с ограниченными возможностями здоровья с учетом особенностей их психофизического развития, индивидуальных возможностей и при необходимости обеспечивающая коррекцию нарушений развития и социальную адаптацию указанных лиц (</a:t>
            </a:r>
            <a:r>
              <a:rPr lang="ru-RU" altLang="ru-RU" u="sng" dirty="0">
                <a:solidFill>
                  <a:schemeClr val="bg1"/>
                </a:solidFill>
                <a:hlinkClick r:id="rId7" tooltip="28) адаптированная образовательная программа - образовательная программа, адаптированная для обучения лиц с ограниченными возможностями здоровья с учетом особенностей их психофизического..."/>
              </a:rPr>
              <a:t>п. 28 ст. 2 Закона от 29 декабря 2012 г. № 273-ФЗ</a:t>
            </a:r>
            <a:r>
              <a:rPr lang="ru-RU" altLang="ru-RU" dirty="0"/>
              <a:t>). Она определяет содержание образования и условия организации обучения и воспитания обучающихся с ОВЗ (</a:t>
            </a:r>
            <a:r>
              <a:rPr lang="ru-RU" altLang="ru-RU" u="sng" dirty="0">
                <a:hlinkClick r:id="rId8" tooltip="1. Содержание образования и условия организации обучения и воспитания обучающихся с ограниченными возможностями здоровья определяются адаптированной образовательной программой, а..."/>
              </a:rPr>
              <a:t>ч. 1 ст. 79 Закона от 29 декабря 2012 г. № 273-ФЗ</a:t>
            </a:r>
            <a:r>
              <a:rPr lang="ru-RU" altLang="ru-RU" dirty="0" smtClean="0"/>
              <a:t>)</a:t>
            </a:r>
            <a:endParaRPr lang="ru-RU" altLang="ru-RU" dirty="0"/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76256" y="987574"/>
            <a:ext cx="2088232" cy="37412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b="1" dirty="0">
                <a:solidFill>
                  <a:srgbClr val="002060"/>
                </a:solidFill>
              </a:rPr>
              <a:t>Примерная адаптированная основная образовательная программа (АООП)  ребенка  с ОВЗ</a:t>
            </a:r>
          </a:p>
          <a:p>
            <a:r>
              <a:rPr lang="ru-RU" altLang="ru-RU" b="1" dirty="0">
                <a:solidFill>
                  <a:schemeClr val="bg1"/>
                </a:solidFill>
              </a:rPr>
              <a:t>(</a:t>
            </a:r>
            <a:r>
              <a:rPr lang="ru-RU" altLang="ru-RU" b="1" dirty="0" smtClean="0">
                <a:solidFill>
                  <a:schemeClr val="bg1"/>
                </a:solidFill>
              </a:rPr>
              <a:t>дошкольное, начальное </a:t>
            </a:r>
            <a:r>
              <a:rPr lang="ru-RU" altLang="ru-RU" b="1" dirty="0">
                <a:solidFill>
                  <a:schemeClr val="bg1"/>
                </a:solidFill>
              </a:rPr>
              <a:t>общее </a:t>
            </a:r>
            <a:r>
              <a:rPr lang="ru-RU" altLang="ru-RU" b="1" dirty="0" smtClean="0">
                <a:solidFill>
                  <a:schemeClr val="bg1"/>
                </a:solidFill>
              </a:rPr>
              <a:t>,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  <a:r>
              <a:rPr lang="ru-RU" altLang="ru-RU" b="1" dirty="0" smtClean="0">
                <a:solidFill>
                  <a:schemeClr val="bg1"/>
                </a:solidFill>
              </a:rPr>
              <a:t>основное  общее образование</a:t>
            </a:r>
            <a:r>
              <a:rPr lang="ru-RU" altLang="ru-RU" b="1" dirty="0">
                <a:solidFill>
                  <a:schemeClr val="bg1"/>
                </a:solidFill>
              </a:rPr>
              <a:t>)</a:t>
            </a:r>
            <a:endParaRPr lang="ru-RU" altLang="ru-RU" dirty="0">
              <a:solidFill>
                <a:schemeClr val="bg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6600168" y="2700497"/>
            <a:ext cx="36004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43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18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Варианты АОП (АООП) для обучающихся                    с ОВЗ в соответствии с ФГОС НОО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ОВЗ</a:t>
            </a:r>
            <a:endParaRPr lang="ru-RU" alt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059582"/>
            <a:ext cx="2808312" cy="3539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600" dirty="0" smtClean="0">
                <a:solidFill>
                  <a:srgbClr val="FFFF00"/>
                </a:solidFill>
                <a:cs typeface="Calibri" pitchFamily="34" charset="0"/>
              </a:rPr>
              <a:t> </a:t>
            </a:r>
          </a:p>
          <a:p>
            <a:pPr algn="ctr"/>
            <a:endParaRPr lang="ru-RU" altLang="ru-RU" sz="1600" b="1" dirty="0">
              <a:solidFill>
                <a:srgbClr val="FFFF00"/>
              </a:solidFill>
              <a:cs typeface="Calibri" pitchFamily="34" charset="0"/>
            </a:endParaRPr>
          </a:p>
          <a:p>
            <a:pPr algn="ctr"/>
            <a:endParaRPr lang="ru-RU" altLang="ru-RU" sz="1600" b="1" dirty="0" smtClean="0">
              <a:solidFill>
                <a:srgbClr val="FFFF00"/>
              </a:solidFill>
              <a:cs typeface="Calibri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altLang="ru-RU" sz="1400" b="1" dirty="0" smtClean="0">
              <a:solidFill>
                <a:srgbClr val="002060"/>
              </a:solidFill>
              <a:cs typeface="Calibri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altLang="ru-RU" sz="1400" b="1" dirty="0">
              <a:solidFill>
                <a:srgbClr val="002060"/>
              </a:solidFill>
              <a:cs typeface="Calibri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altLang="ru-RU" sz="1400" b="1" dirty="0" smtClean="0">
              <a:solidFill>
                <a:srgbClr val="002060"/>
              </a:solidFill>
              <a:cs typeface="Calibri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altLang="ru-RU" sz="1400" b="1" dirty="0">
              <a:solidFill>
                <a:srgbClr val="002060"/>
              </a:solidFill>
              <a:cs typeface="Calibri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altLang="ru-RU" sz="1400" b="1" dirty="0" smtClean="0">
              <a:solidFill>
                <a:srgbClr val="002060"/>
              </a:solidFill>
              <a:cs typeface="Calibri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altLang="ru-RU" sz="1400" b="1" dirty="0">
              <a:solidFill>
                <a:srgbClr val="002060"/>
              </a:solidFill>
              <a:cs typeface="Calibri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sz="1400" b="1" dirty="0" smtClean="0">
                <a:solidFill>
                  <a:srgbClr val="002060"/>
                </a:solidFill>
                <a:cs typeface="Calibri" pitchFamily="34" charset="0"/>
              </a:rPr>
              <a:t>1-й </a:t>
            </a:r>
            <a:r>
              <a:rPr lang="ru-RU" altLang="ru-RU" sz="1400" b="1" dirty="0">
                <a:solidFill>
                  <a:srgbClr val="002060"/>
                </a:solidFill>
                <a:cs typeface="Calibri" pitchFamily="34" charset="0"/>
              </a:rPr>
              <a:t>вариант </a:t>
            </a:r>
            <a:r>
              <a:rPr lang="ru-RU" altLang="ru-RU" sz="1400" dirty="0">
                <a:solidFill>
                  <a:schemeClr val="bg1"/>
                </a:solidFill>
                <a:cs typeface="Calibri" pitchFamily="34" charset="0"/>
              </a:rPr>
              <a:t>предполагает, что обучающийся получает образование, полностью соответствующее по итоговым достижениям к моменту завершения обучения, образованию сверстников, находясь в их среде и в те же сроки обучения</a:t>
            </a:r>
            <a:r>
              <a:rPr lang="ru-RU" altLang="ru-RU" sz="1400" dirty="0" smtClean="0">
                <a:solidFill>
                  <a:schemeClr val="bg1"/>
                </a:solidFill>
                <a:cs typeface="Calibri" pitchFamily="34" charset="0"/>
              </a:rPr>
              <a:t>;</a:t>
            </a:r>
            <a:endParaRPr lang="ru-RU" altLang="ru-RU" sz="1400" dirty="0">
              <a:solidFill>
                <a:schemeClr val="bg1"/>
              </a:solidFill>
              <a:cs typeface="Calibri" pitchFamily="34" charset="0"/>
            </a:endParaRPr>
          </a:p>
          <a:p>
            <a:endParaRPr lang="ru-RU" altLang="ru-RU" sz="1400" dirty="0" smtClean="0">
              <a:solidFill>
                <a:schemeClr val="bg1"/>
              </a:solidFill>
              <a:cs typeface="Calibri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sz="1400" b="1" dirty="0" smtClean="0">
                <a:solidFill>
                  <a:srgbClr val="002060"/>
                </a:solidFill>
                <a:cs typeface="Calibri" pitchFamily="34" charset="0"/>
              </a:rPr>
              <a:t>2-й </a:t>
            </a:r>
            <a:r>
              <a:rPr lang="ru-RU" altLang="ru-RU" sz="1400" b="1" dirty="0">
                <a:solidFill>
                  <a:srgbClr val="002060"/>
                </a:solidFill>
                <a:cs typeface="Calibri" pitchFamily="34" charset="0"/>
              </a:rPr>
              <a:t>вариант </a:t>
            </a:r>
            <a:r>
              <a:rPr lang="ru-RU" altLang="ru-RU" sz="1400" dirty="0">
                <a:solidFill>
                  <a:schemeClr val="bg1"/>
                </a:solidFill>
                <a:cs typeface="Calibri" pitchFamily="34" charset="0"/>
              </a:rPr>
              <a:t>предполагает, что обучающийся получает образование в пролонгированные сроки обучения</a:t>
            </a:r>
            <a:r>
              <a:rPr lang="ru-RU" altLang="ru-RU" sz="1400" dirty="0" smtClean="0">
                <a:solidFill>
                  <a:schemeClr val="bg1"/>
                </a:solidFill>
                <a:cs typeface="Calibri" pitchFamily="34" charset="0"/>
              </a:rPr>
              <a:t>;</a:t>
            </a:r>
          </a:p>
          <a:p>
            <a:pPr algn="ctr"/>
            <a:endParaRPr lang="ru-RU" altLang="ru-RU" sz="1400" dirty="0">
              <a:solidFill>
                <a:schemeClr val="bg1"/>
              </a:solidFill>
              <a:cs typeface="Calibri" pitchFamily="34" charset="0"/>
            </a:endParaRPr>
          </a:p>
          <a:p>
            <a:pPr algn="ctr"/>
            <a:endParaRPr lang="ru-RU" altLang="ru-RU" sz="1400" dirty="0" smtClean="0">
              <a:solidFill>
                <a:schemeClr val="bg1"/>
              </a:solidFill>
              <a:cs typeface="Calibri" pitchFamily="34" charset="0"/>
            </a:endParaRPr>
          </a:p>
          <a:p>
            <a:pPr algn="ctr"/>
            <a:endParaRPr lang="ru-RU" altLang="ru-RU" sz="1400" dirty="0">
              <a:solidFill>
                <a:schemeClr val="bg1"/>
              </a:solidFill>
              <a:cs typeface="Calibri" pitchFamily="34" charset="0"/>
            </a:endParaRPr>
          </a:p>
          <a:p>
            <a:pPr algn="ctr"/>
            <a:endParaRPr lang="ru-RU" altLang="ru-RU" sz="1400" dirty="0" smtClean="0">
              <a:solidFill>
                <a:schemeClr val="bg1"/>
              </a:solidFill>
              <a:cs typeface="Calibri" pitchFamily="34" charset="0"/>
            </a:endParaRPr>
          </a:p>
          <a:p>
            <a:pPr algn="ctr"/>
            <a:endParaRPr lang="ru-RU" altLang="ru-RU" sz="1400" dirty="0">
              <a:solidFill>
                <a:schemeClr val="bg1"/>
              </a:solidFill>
              <a:cs typeface="Calibri" pitchFamily="34" charset="0"/>
            </a:endParaRPr>
          </a:p>
          <a:p>
            <a:pPr algn="ctr"/>
            <a:endParaRPr lang="ru-RU" altLang="ru-RU" sz="1400" dirty="0" smtClean="0">
              <a:solidFill>
                <a:schemeClr val="bg1"/>
              </a:solidFill>
              <a:cs typeface="Calibri" pitchFamily="34" charset="0"/>
            </a:endParaRP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cs typeface="Calibri" pitchFamily="34" charset="0"/>
              </a:rPr>
              <a:t/>
            </a:r>
            <a:br>
              <a:rPr lang="ru-RU" altLang="ru-RU" sz="1400" dirty="0">
                <a:solidFill>
                  <a:schemeClr val="bg1"/>
                </a:solidFill>
                <a:cs typeface="Calibri" pitchFamily="34" charset="0"/>
              </a:rPr>
            </a:br>
            <a:r>
              <a:rPr lang="ru-RU" altLang="ru-RU" sz="1400" dirty="0">
                <a:solidFill>
                  <a:schemeClr val="bg1"/>
                </a:solidFill>
                <a:cs typeface="Calibri" pitchFamily="34" charset="0"/>
              </a:rPr>
              <a:t/>
            </a:r>
            <a:br>
              <a:rPr lang="ru-RU" altLang="ru-RU" sz="1400" dirty="0">
                <a:solidFill>
                  <a:schemeClr val="bg1"/>
                </a:solidFill>
                <a:cs typeface="Calibri" pitchFamily="34" charset="0"/>
              </a:rPr>
            </a:br>
            <a:endParaRPr lang="ru-RU" sz="1400" b="1" dirty="0">
              <a:solidFill>
                <a:schemeClr val="bg1"/>
              </a:solidFill>
            </a:endParaRPr>
          </a:p>
          <a:p>
            <a:pPr algn="ctr"/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1059582"/>
            <a:ext cx="5112568" cy="40077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altLang="ru-RU" sz="1200" b="1" dirty="0" smtClean="0">
              <a:solidFill>
                <a:srgbClr val="FFFF00"/>
              </a:solidFill>
              <a:cs typeface="Calibri" pitchFamily="34" charset="0"/>
            </a:endParaRPr>
          </a:p>
          <a:p>
            <a:endParaRPr lang="ru-RU" altLang="ru-RU" sz="1200" b="1" dirty="0">
              <a:solidFill>
                <a:srgbClr val="FFFF00"/>
              </a:solidFill>
              <a:cs typeface="Calibri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altLang="ru-RU" sz="1400" b="1" dirty="0" smtClean="0">
                <a:solidFill>
                  <a:srgbClr val="002060"/>
                </a:solidFill>
                <a:cs typeface="Calibri" pitchFamily="34" charset="0"/>
              </a:rPr>
              <a:t>3-й </a:t>
            </a:r>
            <a:r>
              <a:rPr lang="ru-RU" altLang="ru-RU" sz="1400" b="1" dirty="0">
                <a:solidFill>
                  <a:srgbClr val="002060"/>
                </a:solidFill>
                <a:cs typeface="Calibri" pitchFamily="34" charset="0"/>
              </a:rPr>
              <a:t>вариант </a:t>
            </a:r>
            <a:r>
              <a:rPr lang="ru-RU" altLang="ru-RU" sz="1400" dirty="0">
                <a:solidFill>
                  <a:schemeClr val="bg1"/>
                </a:solidFill>
                <a:cs typeface="Calibri" pitchFamily="34" charset="0"/>
              </a:rPr>
              <a:t>предполагает, что обучающийся получает образование, которое по содержанию и итоговым достижениям не соотносится к моменту завершения школьного обучения с содержанием и итоговыми достижениями сверстников, не имеющих ограничений по возможностям здоровья, в пролонгированные сроки (для обучающихся с нарушением слуха, зрения, опорно-двигательного аппарата, расстройством аутистического спектра и легкой умственной отсталостью</a:t>
            </a:r>
            <a:r>
              <a:rPr lang="ru-RU" altLang="ru-RU" sz="1400" dirty="0" smtClean="0">
                <a:solidFill>
                  <a:schemeClr val="bg1"/>
                </a:solidFill>
                <a:cs typeface="Calibri" pitchFamily="34" charset="0"/>
              </a:rPr>
              <a:t>);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ru-RU" altLang="ru-RU" sz="1400" b="1" dirty="0">
              <a:solidFill>
                <a:schemeClr val="bg1"/>
              </a:solidFill>
              <a:cs typeface="Calibri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altLang="ru-RU" sz="1400" b="1" dirty="0" smtClean="0">
                <a:solidFill>
                  <a:srgbClr val="002060"/>
                </a:solidFill>
                <a:cs typeface="Calibri" pitchFamily="34" charset="0"/>
              </a:rPr>
              <a:t>4-й </a:t>
            </a:r>
            <a:r>
              <a:rPr lang="ru-RU" altLang="ru-RU" sz="1400" b="1" dirty="0">
                <a:solidFill>
                  <a:srgbClr val="002060"/>
                </a:solidFill>
                <a:cs typeface="Calibri" pitchFamily="34" charset="0"/>
              </a:rPr>
              <a:t>вариант </a:t>
            </a:r>
            <a:r>
              <a:rPr lang="ru-RU" altLang="ru-RU" sz="1400" dirty="0">
                <a:solidFill>
                  <a:schemeClr val="bg1"/>
                </a:solidFill>
                <a:cs typeface="Calibri" pitchFamily="34" charset="0"/>
              </a:rPr>
              <a:t>предполагает, что обучающийся получает образование, которое по содержанию и итоговым достижениям не соотносится к моменту завершения школьного обучения с содержанием и итоговыми достижениями сверстников, не имеющих ограничений по возможностям здоровья, в пролонгированные сроки (для обучающихся с умственной отсталостью (умеренной, тяжелой, глубокой </a:t>
            </a:r>
            <a:r>
              <a:rPr lang="ru-RU" altLang="ru-RU" sz="1400" dirty="0" err="1">
                <a:solidFill>
                  <a:schemeClr val="bg1"/>
                </a:solidFill>
                <a:cs typeface="Calibri" pitchFamily="34" charset="0"/>
              </a:rPr>
              <a:t>степени,ТМНР</a:t>
            </a:r>
            <a:r>
              <a:rPr lang="ru-RU" altLang="ru-RU" sz="1400" dirty="0">
                <a:solidFill>
                  <a:schemeClr val="bg1"/>
                </a:solidFill>
                <a:cs typeface="Calibri" pitchFamily="34" charset="0"/>
              </a:rPr>
              <a:t>)</a:t>
            </a:r>
          </a:p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1543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19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Варианты АОП (АООП)  в соответствии                      с ФГОС НОО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ОВЗ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795421"/>
            <a:ext cx="7416824" cy="9122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Приказ </a:t>
            </a:r>
            <a:r>
              <a:rPr lang="ru-RU" altLang="ru-RU" b="1" dirty="0" err="1">
                <a:solidFill>
                  <a:srgbClr val="002060"/>
                </a:solidFill>
              </a:rPr>
              <a:t>Минобрнауки</a:t>
            </a:r>
            <a:r>
              <a:rPr lang="ru-RU" altLang="ru-RU" b="1" dirty="0">
                <a:solidFill>
                  <a:srgbClr val="002060"/>
                </a:solidFill>
              </a:rPr>
              <a:t> № 1598</a:t>
            </a:r>
            <a:r>
              <a:rPr lang="en-US" altLang="ru-RU" b="1" dirty="0">
                <a:solidFill>
                  <a:srgbClr val="002060"/>
                </a:solidFill>
              </a:rPr>
              <a:t>  </a:t>
            </a:r>
            <a:r>
              <a:rPr lang="ru-RU" altLang="ru-RU" b="1" dirty="0">
                <a:solidFill>
                  <a:srgbClr val="002060"/>
                </a:solidFill>
              </a:rPr>
              <a:t>от 19.12.2014  </a:t>
            </a:r>
            <a:r>
              <a:rPr lang="ru-RU" altLang="ru-RU" b="1" dirty="0" smtClean="0">
                <a:solidFill>
                  <a:srgbClr val="002060"/>
                </a:solidFill>
              </a:rPr>
              <a:t>                                                                       «</a:t>
            </a:r>
            <a:r>
              <a:rPr lang="ru-RU" altLang="ru-RU" b="1" dirty="0">
                <a:solidFill>
                  <a:srgbClr val="002060"/>
                </a:solidFill>
              </a:rPr>
              <a:t>Об утверждении ФГОС НОО образования обучающихся </a:t>
            </a:r>
            <a:r>
              <a:rPr lang="ru-RU" altLang="ru-RU" b="1" dirty="0" smtClean="0">
                <a:solidFill>
                  <a:srgbClr val="002060"/>
                </a:solidFill>
              </a:rPr>
              <a:t>                                                                                                с </a:t>
            </a:r>
            <a:r>
              <a:rPr lang="ru-RU" altLang="ru-RU" b="1" dirty="0">
                <a:solidFill>
                  <a:srgbClr val="002060"/>
                </a:solidFill>
              </a:rPr>
              <a:t>ограниченными возможностями здоровья»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851670"/>
            <a:ext cx="7416824" cy="2924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b="1" dirty="0"/>
              <a:t>Глухие дети                                                                    1.1</a:t>
            </a:r>
            <a:r>
              <a:rPr lang="en-US" altLang="ru-RU" b="1" dirty="0"/>
              <a:t>, </a:t>
            </a:r>
            <a:r>
              <a:rPr lang="ru-RU" altLang="ru-RU" b="1" dirty="0"/>
              <a:t>1.2</a:t>
            </a:r>
            <a:r>
              <a:rPr lang="en-US" altLang="ru-RU" b="1" dirty="0"/>
              <a:t>, </a:t>
            </a:r>
            <a:r>
              <a:rPr lang="ru-RU" altLang="ru-RU" b="1" dirty="0"/>
              <a:t>1.3</a:t>
            </a:r>
            <a:r>
              <a:rPr lang="en-US" altLang="ru-RU" b="1" dirty="0"/>
              <a:t>, </a:t>
            </a:r>
            <a:r>
              <a:rPr lang="ru-RU" altLang="ru-RU" b="1" dirty="0"/>
              <a:t>1.4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b="1" dirty="0"/>
              <a:t>Слабослышащие дети                                                 2.1</a:t>
            </a:r>
            <a:r>
              <a:rPr lang="en-US" altLang="ru-RU" b="1" dirty="0"/>
              <a:t>, </a:t>
            </a:r>
            <a:r>
              <a:rPr lang="ru-RU" altLang="ru-RU" b="1" dirty="0"/>
              <a:t>2.2</a:t>
            </a:r>
            <a:r>
              <a:rPr lang="en-US" altLang="ru-RU" b="1" dirty="0"/>
              <a:t>, </a:t>
            </a:r>
            <a:r>
              <a:rPr lang="ru-RU" altLang="ru-RU" b="1" dirty="0"/>
              <a:t>2.3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b="1" dirty="0"/>
              <a:t>Слепые дети                                                                   3.1</a:t>
            </a:r>
            <a:r>
              <a:rPr lang="en-US" altLang="ru-RU" b="1" dirty="0"/>
              <a:t>, </a:t>
            </a:r>
            <a:r>
              <a:rPr lang="ru-RU" altLang="ru-RU" b="1" dirty="0"/>
              <a:t>3.2</a:t>
            </a:r>
            <a:r>
              <a:rPr lang="en-US" altLang="ru-RU" b="1" dirty="0"/>
              <a:t>, </a:t>
            </a:r>
            <a:r>
              <a:rPr lang="ru-RU" altLang="ru-RU" b="1" dirty="0"/>
              <a:t>3.3</a:t>
            </a:r>
            <a:r>
              <a:rPr lang="en-US" altLang="ru-RU" b="1" dirty="0"/>
              <a:t>, </a:t>
            </a:r>
            <a:r>
              <a:rPr lang="ru-RU" altLang="ru-RU" b="1" dirty="0"/>
              <a:t>3.4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b="1" dirty="0"/>
              <a:t>Слабовидящие дети                                                      4.1</a:t>
            </a:r>
            <a:r>
              <a:rPr lang="en-US" altLang="ru-RU" b="1" dirty="0"/>
              <a:t>, </a:t>
            </a:r>
            <a:r>
              <a:rPr lang="ru-RU" altLang="ru-RU" b="1" dirty="0"/>
              <a:t>4.2</a:t>
            </a:r>
            <a:r>
              <a:rPr lang="en-US" altLang="ru-RU" b="1" dirty="0"/>
              <a:t>, </a:t>
            </a:r>
            <a:r>
              <a:rPr lang="ru-RU" altLang="ru-RU" b="1" dirty="0"/>
              <a:t>4.3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b="1" dirty="0"/>
              <a:t>Дети с тяжелыми нарушениями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b="1" dirty="0"/>
              <a:t>речи                                                                                   5.1</a:t>
            </a:r>
            <a:r>
              <a:rPr lang="en-US" altLang="ru-RU" b="1" dirty="0"/>
              <a:t>, </a:t>
            </a:r>
            <a:r>
              <a:rPr lang="ru-RU" altLang="ru-RU" b="1" dirty="0"/>
              <a:t>5.2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b="1" dirty="0"/>
              <a:t>Дети  с  нарушениями опорно-двигательного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b="1" dirty="0"/>
              <a:t>аппарата                                                                           6.1</a:t>
            </a:r>
            <a:r>
              <a:rPr lang="en-US" altLang="ru-RU" b="1" dirty="0"/>
              <a:t>, </a:t>
            </a:r>
            <a:r>
              <a:rPr lang="ru-RU" altLang="ru-RU" b="1" dirty="0"/>
              <a:t>6.2</a:t>
            </a:r>
            <a:r>
              <a:rPr lang="en-US" altLang="ru-RU" b="1" dirty="0"/>
              <a:t>, </a:t>
            </a:r>
            <a:r>
              <a:rPr lang="ru-RU" altLang="ru-RU" b="1" dirty="0"/>
              <a:t>6.3</a:t>
            </a:r>
            <a:r>
              <a:rPr lang="en-US" altLang="ru-RU" b="1" dirty="0"/>
              <a:t>, </a:t>
            </a:r>
            <a:r>
              <a:rPr lang="ru-RU" altLang="ru-RU" b="1" dirty="0"/>
              <a:t>6.4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b="1" dirty="0"/>
              <a:t>Дети с задержкой психического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b="1" dirty="0"/>
              <a:t>развития                                                                           7.1</a:t>
            </a:r>
            <a:r>
              <a:rPr lang="en-US" altLang="ru-RU" b="1" dirty="0"/>
              <a:t>, </a:t>
            </a:r>
            <a:r>
              <a:rPr lang="ru-RU" altLang="ru-RU" b="1" dirty="0"/>
              <a:t>7.2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b="1" dirty="0"/>
              <a:t>Дети с расстройствами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b="1" dirty="0"/>
              <a:t>аутистического спектра                                                 8.1</a:t>
            </a:r>
            <a:r>
              <a:rPr lang="en-US" altLang="ru-RU" b="1" dirty="0"/>
              <a:t>, </a:t>
            </a:r>
            <a:r>
              <a:rPr lang="ru-RU" altLang="ru-RU" b="1" dirty="0"/>
              <a:t>8.2, 8.3</a:t>
            </a:r>
            <a:r>
              <a:rPr lang="en-US" altLang="ru-RU" b="1" dirty="0"/>
              <a:t>, </a:t>
            </a:r>
            <a:r>
              <a:rPr lang="ru-RU" altLang="ru-RU" b="1" dirty="0"/>
              <a:t>8.4</a:t>
            </a:r>
          </a:p>
        </p:txBody>
      </p:sp>
    </p:spTree>
    <p:extLst>
      <p:ext uri="{BB962C8B-B14F-4D97-AF65-F5344CB8AC3E}">
        <p14:creationId xmlns:p14="http://schemas.microsoft.com/office/powerpoint/2010/main" val="143972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052736"/>
            <a:ext cx="3635896" cy="936104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779912" y="1052736"/>
            <a:ext cx="5040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Требования к созданию специальных условий для получения образования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обучающимися с ОВЗ                                                     в инклюзивной образовательной среде</a:t>
            </a:r>
            <a:endParaRPr lang="ru-RU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96" y="3435846"/>
            <a:ext cx="5040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rgbClr val="00549F"/>
                </a:solidFill>
                <a:latin typeface="+mj-lt"/>
              </a:rPr>
              <a:t>Осиповская</a:t>
            </a:r>
            <a:r>
              <a:rPr lang="ru-RU" sz="1600" b="1" dirty="0" smtClean="0">
                <a:solidFill>
                  <a:srgbClr val="00549F"/>
                </a:solidFill>
                <a:latin typeface="+mj-lt"/>
              </a:rPr>
              <a:t> Марина Петровна</a:t>
            </a:r>
          </a:p>
          <a:p>
            <a:r>
              <a:rPr lang="ru-RU" sz="1600" b="1" dirty="0">
                <a:solidFill>
                  <a:srgbClr val="00549F"/>
                </a:solidFill>
                <a:latin typeface="+mj-lt"/>
              </a:rPr>
              <a:t>Д</a:t>
            </a:r>
            <a:r>
              <a:rPr lang="ru-RU" sz="1600" b="1" dirty="0" smtClean="0">
                <a:solidFill>
                  <a:srgbClr val="00549F"/>
                </a:solidFill>
                <a:latin typeface="+mj-lt"/>
              </a:rPr>
              <a:t>оцент </a:t>
            </a:r>
            <a:r>
              <a:rPr lang="ru-RU" sz="1600" b="1" dirty="0">
                <a:solidFill>
                  <a:srgbClr val="00549F"/>
                </a:solidFill>
                <a:latin typeface="+mj-lt"/>
              </a:rPr>
              <a:t>отделения общей и коррекционной педагогики и </a:t>
            </a:r>
            <a:r>
              <a:rPr lang="ru-RU" sz="1600" b="1" dirty="0" smtClean="0">
                <a:solidFill>
                  <a:srgbClr val="00549F"/>
                </a:solidFill>
                <a:latin typeface="+mj-lt"/>
              </a:rPr>
              <a:t>психологии </a:t>
            </a:r>
            <a:r>
              <a:rPr lang="ru-RU" sz="1600" b="1" dirty="0" err="1" smtClean="0">
                <a:solidFill>
                  <a:srgbClr val="00549F"/>
                </a:solidFill>
                <a:latin typeface="+mj-lt"/>
              </a:rPr>
              <a:t>ПМЦПКиППРО</a:t>
            </a:r>
            <a:r>
              <a:rPr lang="ru-RU" sz="1600" b="1" dirty="0" smtClean="0">
                <a:solidFill>
                  <a:srgbClr val="00549F"/>
                </a:solidFill>
                <a:latin typeface="+mj-lt"/>
              </a:rPr>
              <a:t> </a:t>
            </a:r>
            <a:r>
              <a:rPr lang="ru-RU" sz="1600" b="1" dirty="0" err="1" smtClean="0">
                <a:solidFill>
                  <a:srgbClr val="00549F"/>
                </a:solidFill>
                <a:latin typeface="+mj-lt"/>
              </a:rPr>
              <a:t>ИПиО</a:t>
            </a:r>
            <a:r>
              <a:rPr lang="ru-RU" sz="1600" b="1" dirty="0">
                <a:solidFill>
                  <a:srgbClr val="00549F"/>
                </a:solidFill>
                <a:latin typeface="+mj-lt"/>
              </a:rPr>
              <a:t> </a:t>
            </a:r>
            <a:r>
              <a:rPr lang="ru-RU" sz="1600" b="1" dirty="0" smtClean="0">
                <a:solidFill>
                  <a:srgbClr val="00549F"/>
                </a:solidFill>
                <a:latin typeface="+mj-lt"/>
              </a:rPr>
              <a:t>КФУ, </a:t>
            </a:r>
            <a:r>
              <a:rPr lang="ru-RU" sz="1600" b="1" dirty="0" err="1" smtClean="0">
                <a:solidFill>
                  <a:srgbClr val="00549F"/>
                </a:solidFill>
                <a:latin typeface="+mj-lt"/>
              </a:rPr>
              <a:t>к.пед.наук</a:t>
            </a:r>
            <a:endParaRPr lang="ru-RU" sz="1600" b="1" dirty="0">
              <a:solidFill>
                <a:srgbClr val="00549F"/>
              </a:solidFill>
              <a:latin typeface="+mj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BAE9821-6251-4B19-B4F1-359BD6BFDC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26748"/>
            <a:ext cx="3006080" cy="38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3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20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0"/>
            <a:ext cx="4392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Варианты АООП  в соответствии                      с ФГОС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О </a:t>
            </a:r>
            <a:r>
              <a:rPr lang="ru-RU" altLang="ru-RU" sz="2000" b="1" dirty="0">
                <a:solidFill>
                  <a:srgbClr val="C00000"/>
                </a:solidFill>
              </a:rPr>
              <a:t>у</a:t>
            </a:r>
            <a:r>
              <a:rPr lang="en-US" altLang="ru-RU" sz="2000" b="1" dirty="0">
                <a:solidFill>
                  <a:srgbClr val="C00000"/>
                </a:solidFill>
              </a:rPr>
              <a:t>/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о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843558"/>
            <a:ext cx="7848872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Приказ </a:t>
            </a:r>
            <a:r>
              <a:rPr lang="ru-RU" altLang="ru-RU" b="1" dirty="0" err="1">
                <a:solidFill>
                  <a:srgbClr val="002060"/>
                </a:solidFill>
              </a:rPr>
              <a:t>Минобрнауки</a:t>
            </a:r>
            <a:r>
              <a:rPr lang="ru-RU" altLang="ru-RU" b="1" dirty="0">
                <a:solidFill>
                  <a:srgbClr val="002060"/>
                </a:solidFill>
              </a:rPr>
              <a:t> № 1599  от 19.12.2014 </a:t>
            </a:r>
            <a:r>
              <a:rPr lang="ru-RU" altLang="ru-RU" b="1" dirty="0" smtClean="0">
                <a:solidFill>
                  <a:srgbClr val="002060"/>
                </a:solidFill>
              </a:rPr>
              <a:t>                                                                          «</a:t>
            </a:r>
            <a:r>
              <a:rPr lang="ru-RU" altLang="ru-RU" b="1" dirty="0">
                <a:solidFill>
                  <a:srgbClr val="002060"/>
                </a:solidFill>
              </a:rPr>
              <a:t>Об утверждении ФГОС образования обучающихся с умственной отсталостью (интеллектуальными нарушениями)»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923678"/>
            <a:ext cx="784887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altLang="ru-RU" sz="1400" b="1" dirty="0" smtClean="0">
              <a:solidFill>
                <a:srgbClr val="FFFF00"/>
              </a:solidFill>
            </a:endParaRPr>
          </a:p>
          <a:p>
            <a:r>
              <a:rPr lang="ru-RU" altLang="ru-RU" sz="1400" b="1" dirty="0" smtClean="0">
                <a:solidFill>
                  <a:srgbClr val="FFFF00"/>
                </a:solidFill>
              </a:rPr>
              <a:t>Категория </a:t>
            </a:r>
            <a:r>
              <a:rPr lang="ru-RU" altLang="ru-RU" sz="1400" b="1" dirty="0">
                <a:solidFill>
                  <a:srgbClr val="FFFF00"/>
                </a:solidFill>
              </a:rPr>
              <a:t>детей                                                          Варианты программ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400" b="1" dirty="0"/>
              <a:t>Дети с умственной отсталостью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400" b="1" dirty="0"/>
              <a:t>(интеллектуальными нарушениями)                                 1,2</a:t>
            </a:r>
          </a:p>
          <a:p>
            <a:pPr algn="ctr"/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834857"/>
            <a:ext cx="3924436" cy="19410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400" b="1" dirty="0" smtClean="0">
                <a:solidFill>
                  <a:srgbClr val="002060"/>
                </a:solidFill>
              </a:rPr>
              <a:t>АООП, Вариант 1  </a:t>
            </a:r>
            <a:endParaRPr lang="ru-RU" altLang="ru-RU" sz="1400" b="1" dirty="0">
              <a:solidFill>
                <a:srgbClr val="002060"/>
              </a:solidFill>
            </a:endParaRPr>
          </a:p>
          <a:p>
            <a:r>
              <a:rPr lang="ru-RU" altLang="ru-RU" sz="1400" dirty="0"/>
              <a:t>для обучающихся с легкой умственной отсталостью сроки реализации АООП  составляет 9 ―13 лет. </a:t>
            </a:r>
          </a:p>
          <a:p>
            <a:r>
              <a:rPr lang="ru-RU" altLang="ru-RU" sz="1400" dirty="0"/>
              <a:t>В реализации АООП может быть выделено два или три этапа: </a:t>
            </a:r>
          </a:p>
          <a:p>
            <a:r>
              <a:rPr lang="ru-RU" altLang="ru-RU" sz="1400" dirty="0"/>
              <a:t>I этап ― (дополнительный первый класс) - 1-4 классы; </a:t>
            </a:r>
          </a:p>
          <a:p>
            <a:r>
              <a:rPr lang="en-US" altLang="ru-RU" sz="1400" dirty="0"/>
              <a:t>II </a:t>
            </a:r>
            <a:r>
              <a:rPr lang="ru-RU" altLang="ru-RU" sz="1400" dirty="0"/>
              <a:t>этап ― 5-9 классы; </a:t>
            </a:r>
          </a:p>
          <a:p>
            <a:r>
              <a:rPr lang="en-US" altLang="ru-RU" sz="1400" dirty="0"/>
              <a:t>III </a:t>
            </a:r>
            <a:r>
              <a:rPr lang="ru-RU" altLang="ru-RU" sz="1400" dirty="0"/>
              <a:t>этап ― 10-12 классы</a:t>
            </a:r>
          </a:p>
          <a:p>
            <a:pPr algn="ctr"/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20072" y="2834857"/>
            <a:ext cx="3672408" cy="2123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400" b="1" dirty="0" smtClean="0">
                <a:solidFill>
                  <a:srgbClr val="002060"/>
                </a:solidFill>
              </a:rPr>
              <a:t>АООП, Вариант </a:t>
            </a:r>
            <a:r>
              <a:rPr lang="ru-RU" altLang="ru-RU" sz="1400" b="1" dirty="0">
                <a:solidFill>
                  <a:srgbClr val="002060"/>
                </a:solidFill>
              </a:rPr>
              <a:t>2</a:t>
            </a:r>
          </a:p>
          <a:p>
            <a:endParaRPr lang="ru-RU" altLang="ru-RU" sz="1400" dirty="0" smtClean="0"/>
          </a:p>
          <a:p>
            <a:r>
              <a:rPr lang="ru-RU" altLang="ru-RU" sz="1400" dirty="0" smtClean="0"/>
              <a:t>для </a:t>
            </a:r>
            <a:r>
              <a:rPr lang="ru-RU" altLang="ru-RU" sz="1400" dirty="0"/>
              <a:t>обучающихся, имеющих интеллектуальное и психофизическое недоразвитие в умеренной, тяжелой или глубокой степени, которое может сочетаться с локальными или системными нарушениями зрения, слуха, опорно-двигательного аппарата, расстройствами аутистического спектра, выраженными в различной степени</a:t>
            </a:r>
          </a:p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3972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61233" y="4761131"/>
            <a:ext cx="2133600" cy="273844"/>
          </a:xfrm>
        </p:spPr>
        <p:txBody>
          <a:bodyPr/>
          <a:lstStyle/>
          <a:p>
            <a:fld id="{DE02977C-9FE3-43BD-9818-A17F1D2564EE}" type="slidenum">
              <a:rPr lang="ru-RU" smtClean="0"/>
              <a:t>21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1"/>
            <a:ext cx="51125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Реализация адаптированных основных общеобразовательных программ                                 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в </a:t>
            </a:r>
            <a:r>
              <a:rPr lang="ru-RU" sz="2000" b="1" dirty="0">
                <a:solidFill>
                  <a:srgbClr val="C00000"/>
                </a:solidFill>
              </a:rPr>
              <a:t>соответствии с ФГОС НОО ОВЗ, ФГОС О у</a:t>
            </a:r>
            <a:r>
              <a:rPr lang="en-US" sz="2000" b="1" dirty="0">
                <a:solidFill>
                  <a:srgbClr val="C00000"/>
                </a:solidFill>
              </a:rPr>
              <a:t>/</a:t>
            </a:r>
            <a:r>
              <a:rPr lang="ru-RU" sz="2000" b="1" dirty="0">
                <a:solidFill>
                  <a:srgbClr val="C00000"/>
                </a:solidFill>
              </a:rPr>
              <a:t>о</a:t>
            </a:r>
          </a:p>
          <a:p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131590"/>
            <a:ext cx="2736304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altLang="ru-RU" sz="1400" b="1" dirty="0" smtClean="0">
              <a:solidFill>
                <a:schemeClr val="tx1"/>
              </a:solidFill>
              <a:cs typeface="Calibri Light" panose="020F0302020204030204" pitchFamily="34" charset="0"/>
            </a:endParaRPr>
          </a:p>
          <a:p>
            <a:pPr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cs typeface="Calibri Light" panose="020F0302020204030204" pitchFamily="34" charset="0"/>
              </a:rPr>
              <a:t>ФГОС </a:t>
            </a:r>
            <a:r>
              <a:rPr lang="ru-RU" altLang="ru-RU" sz="1400" b="1" dirty="0">
                <a:solidFill>
                  <a:srgbClr val="002060"/>
                </a:solidFill>
                <a:cs typeface="Calibri Light" panose="020F0302020204030204" pitchFamily="34" charset="0"/>
              </a:rPr>
              <a:t>НОО, ФГОС ООО, ФГОС СОО, ФГОС НОО ОВЗ, ФГОС О у</a:t>
            </a:r>
            <a:r>
              <a:rPr lang="en-US" altLang="ru-RU" sz="1400" b="1" dirty="0">
                <a:solidFill>
                  <a:srgbClr val="002060"/>
                </a:solidFill>
                <a:cs typeface="Calibri Light" panose="020F0302020204030204" pitchFamily="34" charset="0"/>
              </a:rPr>
              <a:t>/</a:t>
            </a:r>
            <a:r>
              <a:rPr lang="ru-RU" altLang="ru-RU" sz="1400" b="1" dirty="0">
                <a:solidFill>
                  <a:srgbClr val="002060"/>
                </a:solidFill>
                <a:cs typeface="Calibri Light" panose="020F0302020204030204" pitchFamily="34" charset="0"/>
              </a:rPr>
              <a:t>о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altLang="ru-RU" sz="1400" b="1" dirty="0">
                <a:solidFill>
                  <a:srgbClr val="002060"/>
                </a:solidFill>
              </a:rPr>
              <a:t>Основная общеобразовательная программа: НОО, ООО, СОО</a:t>
            </a:r>
          </a:p>
          <a:p>
            <a:pPr algn="ctr"/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06595" y="2548072"/>
            <a:ext cx="936104" cy="767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АОП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462505" y="2512068"/>
            <a:ext cx="1080120" cy="8394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СИПР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39952" y="1131590"/>
            <a:ext cx="4536504" cy="13203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</a:rPr>
              <a:t>ФГОС НОО ОВЗ</a:t>
            </a:r>
          </a:p>
          <a:p>
            <a:pPr>
              <a:defRPr/>
            </a:pPr>
            <a:r>
              <a:rPr lang="ru-RU" sz="1600" b="1" dirty="0">
                <a:solidFill>
                  <a:schemeClr val="bg1"/>
                </a:solidFill>
              </a:rPr>
              <a:t>Адаптированная основная общеобразовательная программа начального общего образования (АООП НОО) </a:t>
            </a:r>
          </a:p>
          <a:p>
            <a:pPr algn="ctr"/>
            <a:endParaRPr lang="ru-RU" sz="1600" dirty="0"/>
          </a:p>
        </p:txBody>
      </p:sp>
      <p:cxnSp>
        <p:nvCxnSpPr>
          <p:cNvPr id="10" name="Прямая со стрелкой 9"/>
          <p:cNvCxnSpPr>
            <a:stCxn id="4" idx="2"/>
            <a:endCxn id="5" idx="0"/>
          </p:cNvCxnSpPr>
          <p:nvPr/>
        </p:nvCxnSpPr>
        <p:spPr>
          <a:xfrm flipH="1">
            <a:off x="1674647" y="2355726"/>
            <a:ext cx="881129" cy="1923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4" idx="2"/>
            <a:endCxn id="6" idx="0"/>
          </p:cNvCxnSpPr>
          <p:nvPr/>
        </p:nvCxnSpPr>
        <p:spPr>
          <a:xfrm>
            <a:off x="2555776" y="2355726"/>
            <a:ext cx="446789" cy="1563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707904" y="2571750"/>
            <a:ext cx="5256584" cy="743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Варианты </a:t>
            </a:r>
            <a:r>
              <a:rPr lang="ru-RU" sz="1600" b="1" dirty="0">
                <a:solidFill>
                  <a:schemeClr val="bg1"/>
                </a:solidFill>
              </a:rPr>
              <a:t>АООП НОО: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1.1, 1.2, 2.1, 2.2, 3.1, 3.2, 4.1, 4.2, 5.1, 5.2, 6.1, 6.2, 7.1, 7.2, 8.1, 8.2</a:t>
            </a:r>
          </a:p>
          <a:p>
            <a:pPr algn="ctr"/>
            <a:endParaRPr lang="ru-RU" sz="1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707904" y="3435847"/>
            <a:ext cx="5256584" cy="5339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АООП  1.3, 1.4, 2.3, </a:t>
            </a:r>
            <a:r>
              <a:rPr lang="ru-RU" sz="1600" b="1" dirty="0">
                <a:solidFill>
                  <a:srgbClr val="FFFF00"/>
                </a:solidFill>
              </a:rPr>
              <a:t>2.4,</a:t>
            </a:r>
            <a:r>
              <a:rPr lang="ru-RU" sz="1600" b="1" dirty="0">
                <a:solidFill>
                  <a:srgbClr val="FFC000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3.3, 3.4, 4.3, </a:t>
            </a:r>
            <a:r>
              <a:rPr lang="ru-RU" sz="1600" b="1" dirty="0">
                <a:solidFill>
                  <a:srgbClr val="FFFF00"/>
                </a:solidFill>
              </a:rPr>
              <a:t>4.4, </a:t>
            </a:r>
            <a:r>
              <a:rPr lang="ru-RU" sz="1600" b="1" dirty="0">
                <a:solidFill>
                  <a:schemeClr val="bg1"/>
                </a:solidFill>
              </a:rPr>
              <a:t>6.3, 6.4, 8.3, 8.4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462505" y="4599166"/>
            <a:ext cx="4341743" cy="468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ФГОС О у</a:t>
            </a:r>
            <a:r>
              <a:rPr lang="en-US" sz="1600" b="1" dirty="0" smtClean="0"/>
              <a:t>/</a:t>
            </a:r>
            <a:r>
              <a:rPr lang="ru-RU" sz="1600" b="1" dirty="0"/>
              <a:t>о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763688" y="4095770"/>
            <a:ext cx="5688632" cy="4201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bg1"/>
                </a:solidFill>
              </a:rPr>
              <a:t>Адаптированная </a:t>
            </a:r>
            <a:r>
              <a:rPr lang="ru-RU" sz="1600" b="1" dirty="0">
                <a:solidFill>
                  <a:schemeClr val="bg1"/>
                </a:solidFill>
              </a:rPr>
              <a:t>основная общеобразовательная программа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</a:rPr>
              <a:t>Варианты АООП: 1, 2</a:t>
            </a:r>
          </a:p>
          <a:p>
            <a:pPr algn="ctr"/>
            <a:endParaRPr lang="ru-RU" sz="1600" dirty="0"/>
          </a:p>
        </p:txBody>
      </p:sp>
      <p:sp>
        <p:nvSpPr>
          <p:cNvPr id="33" name="Овал 32"/>
          <p:cNvSpPr/>
          <p:nvPr/>
        </p:nvSpPr>
        <p:spPr>
          <a:xfrm>
            <a:off x="7596336" y="4067237"/>
            <a:ext cx="1080120" cy="8394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СИПР</a:t>
            </a:r>
            <a:endParaRPr lang="ru-RU" sz="1600" b="1" dirty="0">
              <a:solidFill>
                <a:srgbClr val="FFFF00"/>
              </a:solidFill>
            </a:endParaRPr>
          </a:p>
        </p:txBody>
      </p:sp>
      <p:cxnSp>
        <p:nvCxnSpPr>
          <p:cNvPr id="35" name="Прямая со стрелкой 34"/>
          <p:cNvCxnSpPr>
            <a:endCxn id="33" idx="0"/>
          </p:cNvCxnSpPr>
          <p:nvPr/>
        </p:nvCxnSpPr>
        <p:spPr>
          <a:xfrm>
            <a:off x="8136396" y="3969770"/>
            <a:ext cx="0" cy="974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26" idx="3"/>
            <a:endCxn id="33" idx="2"/>
          </p:cNvCxnSpPr>
          <p:nvPr/>
        </p:nvCxnSpPr>
        <p:spPr>
          <a:xfrm>
            <a:off x="7452320" y="4305868"/>
            <a:ext cx="144016" cy="1810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26" idx="2"/>
            <a:endCxn id="26" idx="2"/>
          </p:cNvCxnSpPr>
          <p:nvPr/>
        </p:nvCxnSpPr>
        <p:spPr>
          <a:xfrm>
            <a:off x="4608004" y="451596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endCxn id="26" idx="2"/>
          </p:cNvCxnSpPr>
          <p:nvPr/>
        </p:nvCxnSpPr>
        <p:spPr>
          <a:xfrm flipH="1" flipV="1">
            <a:off x="4608004" y="4515966"/>
            <a:ext cx="25372" cy="212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23" idx="0"/>
          </p:cNvCxnSpPr>
          <p:nvPr/>
        </p:nvCxnSpPr>
        <p:spPr>
          <a:xfrm>
            <a:off x="6336196" y="2451899"/>
            <a:ext cx="0" cy="1198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72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41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22</a:t>
            </a:fld>
            <a:endParaRPr lang="ru-RU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274733"/>
              </p:ext>
            </p:extLst>
          </p:nvPr>
        </p:nvGraphicFramePr>
        <p:xfrm>
          <a:off x="743532" y="627535"/>
          <a:ext cx="3324412" cy="44579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24412"/>
              </a:tblGrid>
              <a:tr h="1008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u="sng" cap="all" dirty="0">
                          <a:effectLst/>
                          <a:hlinkClick r:id="rId7"/>
                        </a:rPr>
                        <a:t>ПРИМЕРНАЯ АДАПТИРОВАННАЯ ОСНОВНАЯ ОБРАЗОВАТЕЛЬНАЯ ПРОГРАММА ДОШКОЛЬНОГО ОБРАЗОВАНИЯ ДЕТЕЙ С ТЯЖЕЛЫМИ МНОЖЕСТВЕННЫМИ НАРУШЕНИЯМИ РАЗВИТИЯ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66" marR="43266" marT="43266" marB="43266" anchor="ctr"/>
                </a:tc>
              </a:tr>
              <a:tr h="927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u="sng" cap="all" dirty="0">
                          <a:effectLst/>
                          <a:hlinkClick r:id="rId8"/>
                        </a:rPr>
                        <a:t>ПРИМЕРНАЯ АДАПТИРОВАННАЯ ОСНОВНАЯ ОБРАЗОВАТЕЛЬНАЯ ПРОГРАММА ДОШКОЛЬНОГО ОБРАЗОВАНИЯ ДЕТЕЙ, ПЕРЕНЕСШИХ ОПЕРАЦИЮ ПО КОХЛЕАРНОЙ ИМПЛАНТАЦИИ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66" marR="43266" marT="43266" marB="43266" anchor="ctr"/>
                </a:tc>
              </a:tr>
              <a:tr h="10670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u="sng" cap="all" dirty="0">
                          <a:effectLst/>
                          <a:hlinkClick r:id="rId9"/>
                        </a:rPr>
                        <a:t>ПРИМЕРНАЯ АДАПТИРОВАННАЯ ОСНОВНАЯ ОБРАЗОВАТЕЛЬНАЯ ПРОГРАММА ДОШКОЛЬНОГО ОБРАЗОВАНИЯ ДЛЯ ДИАГНОСТИЧЕСКИХ ГРУПП ДЕТЕЙ РАННЕГО И ДОШКОЛЬНОГО ВОЗРАСТА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66" marR="43266" marT="43266" marB="43266" anchor="ctr"/>
                </a:tc>
              </a:tr>
              <a:tr h="9270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u="sng" cap="all" dirty="0">
                          <a:effectLst/>
                          <a:hlinkClick r:id="rId10"/>
                        </a:rPr>
                        <a:t>ПРИМЕРНАЯ АДАПТИРОВАННАЯ ОСНОВНАЯ ОБРАЗОВАТЕЛЬНАЯ ПРОГРАММА ДОШКОЛЬНОГО ОБРАЗОВАНИЯ СЛАБОСЛЫШАЩИХ И ПОЗДНООГЛОХШИХ ДЕТЕЙ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66" marR="43266" marT="43266" marB="43266" anchor="ctr"/>
                </a:tc>
              </a:tr>
              <a:tr h="5287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u="sng" kern="1200" cap="all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/>
                        </a:rPr>
                        <a:t>ПРИМЕРНАЯ АДАПТИРОВАННАЯ ОСНОВНАЯ ОБРАЗОВАТЕЛЬНАЯ ПРОГРАММА ДОШКОЛЬНОГО ОБРАЗОВАНИЯ ГЛУХИХ ДЕТЕЙ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66" marR="43266" marT="43266" marB="43266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067944" y="-92546"/>
            <a:ext cx="49714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Примерные адаптированные                        основные образовательные программы                                     для дошкольников с ОВЗ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916578"/>
              </p:ext>
            </p:extLst>
          </p:nvPr>
        </p:nvGraphicFramePr>
        <p:xfrm>
          <a:off x="3995935" y="923330"/>
          <a:ext cx="2811243" cy="42047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1243"/>
              </a:tblGrid>
              <a:tr h="855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u="sng" cap="all" dirty="0">
                          <a:effectLst/>
                          <a:hlinkClick r:id="rId12"/>
                        </a:rPr>
                        <a:t>ПРИМЕРНАЯ АДАПТИРОВАННАЯ ОСНОВНАЯ ОБРАЗОВАТЕЛЬНАЯ ПРОГРАММА ДОШКОЛЬНОГО ОБРАЗОВАНИЯ ДЕТЕЙ С АМБЛИОПИЕЙ И КОСОГЛАЗИЕМ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762" marR="96762" marT="96762" marB="96762" anchor="ctr"/>
                </a:tc>
              </a:tr>
              <a:tr h="7834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u="sng" cap="all" dirty="0">
                          <a:effectLst/>
                          <a:hlinkClick r:id="rId13"/>
                        </a:rPr>
                        <a:t>ПРИМЕРНАЯ АДАПТИРОВАННАЯ ОСНОВНАЯ ОБРАЗОВАТЕЛЬНАЯ ПРОГРАММА ДОШКОЛЬНОГО ОБРАЗОВАНИЯ СЛАБОВИДЯЩИХ ДЕТЕЙ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762" marR="96762" marT="96762" marB="96762" anchor="ctr"/>
                </a:tc>
              </a:tr>
              <a:tr h="696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u="sng" cap="all" dirty="0">
                          <a:effectLst/>
                          <a:hlinkClick r:id="rId14"/>
                        </a:rPr>
                        <a:t>ПРИМЕРНАЯ АДАПТИРОВАННАЯ ОСНОВНАЯ ОБРАЗОВАТЕЛЬНАЯ ПРОГРАММА ДОШКОЛЬНОГО ОБРАЗОВАНИЯ СЛЕПЫХ ДЕТЕЙ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762" marR="96762" marT="96762" marB="96762" anchor="ctr"/>
                </a:tc>
              </a:tr>
              <a:tr h="855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u="sng" cap="all" dirty="0">
                          <a:effectLst/>
                          <a:hlinkClick r:id="rId15"/>
                        </a:rPr>
                        <a:t>ПРИМЕРНАЯ АДАПТИРОВАННАЯ ОСНОВНАЯ ОБРАЗОВАТЕЛЬНАЯ ПРОГРАММА ДОШКОЛЬНОГО ОБРАЗОВАНИЯ ДЕТЕЙ С ЗАДЕРЖКОЙ ПСИХИЧЕСКОГО РАЗВИТИЯ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762" marR="96762" marT="96762" marB="96762" anchor="ctr"/>
                </a:tc>
              </a:tr>
              <a:tr h="10142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u="sng" cap="all" dirty="0" smtClean="0">
                          <a:effectLst/>
                          <a:hlinkClick r:id="rId16"/>
                        </a:rPr>
                        <a:t>ПРИМЕРНАЯ АДАПТИРОВАННАЯ ОСНОВНАЯ ОБРАЗОВАТЕЛЬНАЯ ПРОГРАММА ДОШКОЛЬНОГО ОБРАЗОВАНИЯ ДЕТЕЙ С УМСТВЕННОЙ ОТСТАЛОСТЬЮ (ИНТЕЛЛЕКТУАЛЬНЫМИ НАРУШЕНИЯМИ)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762" marR="96762" marT="96762" marB="96762" anchor="ctr"/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27950"/>
              </p:ext>
            </p:extLst>
          </p:nvPr>
        </p:nvGraphicFramePr>
        <p:xfrm>
          <a:off x="6807179" y="987573"/>
          <a:ext cx="2232247" cy="2293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2247"/>
              </a:tblGrid>
              <a:tr h="114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u="sng" cap="all" dirty="0">
                          <a:effectLst/>
                          <a:hlinkClick r:id="rId17"/>
                        </a:rPr>
                        <a:t>ПРИМЕРНАЯ АДАПТИРОВАННАЯ ОСНОВНАЯ ОБРАЗОВАТЕЛЬНАЯ ПРОГРАММА ДОШКОЛЬНОГО ОБРАЗОВАНИЯ ДЕТЕЙ С НАРУШЕНИЯМИ ОПОРНО-ДВИГАТЕЛЬНОГО АППАРАТА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762" marR="96762" marT="96762" marB="96762" anchor="ctr"/>
                </a:tc>
              </a:tr>
              <a:tr h="114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u="sng" cap="all" dirty="0">
                          <a:effectLst/>
                          <a:hlinkClick r:id="rId18"/>
                        </a:rPr>
                        <a:t>ПРИМЕРНАЯ АДАПТИРОВАННАЯ ОСНОВНАЯ ОБРАЗОВАТЕЛЬНАЯ ПРОГРАММА ДОШКОЛЬНОГО ОБРАЗОВАНИЯ ДЕТЕЙ С ТЯЖЁЛЫМИ НАРУШЕНИЯМИ РЕЧИ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6762" marR="96762" marT="96762" marB="96762" anchor="ctr"/>
                </a:tc>
              </a:tr>
            </a:tbl>
          </a:graphicData>
        </a:graphic>
      </p:graphicFrame>
      <p:sp>
        <p:nvSpPr>
          <p:cNvPr id="25" name="Овал 24"/>
          <p:cNvSpPr/>
          <p:nvPr/>
        </p:nvSpPr>
        <p:spPr>
          <a:xfrm>
            <a:off x="6948264" y="3531590"/>
            <a:ext cx="194421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400" dirty="0" smtClean="0">
                <a:solidFill>
                  <a:srgbClr val="FFFF00"/>
                </a:solidFill>
              </a:rPr>
              <a:t>электронный ресурс </a:t>
            </a:r>
            <a:r>
              <a:rPr lang="ru-RU" altLang="ru-RU" sz="1400" dirty="0">
                <a:hlinkClick r:id="rId19"/>
              </a:rPr>
              <a:t>http://fgosreestr.ru</a:t>
            </a:r>
            <a:r>
              <a:rPr lang="ru-RU" altLang="ru-RU" sz="1400" dirty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6632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41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23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574931" y="0"/>
            <a:ext cx="44644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Примерные рабочие программы                                  по отдельным учебным предметам и коррекционным курсам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82658"/>
              </p:ext>
            </p:extLst>
          </p:nvPr>
        </p:nvGraphicFramePr>
        <p:xfrm>
          <a:off x="743533" y="1015665"/>
          <a:ext cx="3468427" cy="4051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68427"/>
              </a:tblGrid>
              <a:tr h="1014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cap="all" dirty="0">
                          <a:effectLst/>
                          <a:hlinkClick r:id="rId7"/>
                        </a:rPr>
                        <a:t>КОМПЛЕКТ ПРИМЕРНЫХ РАБОЧИХ ПРОГРАММ ПО ОТДЕЛЬНЫМ УЧЕБНЫМ ПРЕДМЕТАМ И КОРРЕКЦИОННЫМ КУРСАМ ПО АДАПТИРОВАННОЙ ОСНОВНОЙ ОБЩЕОБРАЗОВАТЕЛЬНОЙ ПРОГРАММЕ ОБРАЗОВАНИЯ ОБУЧАЮЩИХСЯ 3 КЛАССА С УМСТВЕННОЙ ОТСТАЛОСТЬЮ (ИНТЕЛЛЕКТУАЛЬНЫМИ НАРУШЕНИЯМИ)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196" marR="147196" marT="147196" marB="147196" anchor="ctr"/>
                </a:tc>
              </a:tr>
              <a:tr h="1014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cap="all" dirty="0">
                          <a:effectLst/>
                          <a:hlinkClick r:id="rId8"/>
                        </a:rPr>
                        <a:t>КОМПЛЕКТ ПРИМЕРНЫХ РАБОЧИХ ПРОГРАММ ПО ОТДЕЛЬНЫМ УЧЕБНЫМ ПРЕДМЕТАМ И КОРРЕКЦИОННЫМ КУРСАМ ПО АДАПТИРОВАННОЙ ОСНОВНОЙ ОБЩЕОБРАЗОВАТЕЛЬНОЙ ПРОГРАММЕ ОБРАЗОВАНИЯ ОБУЧАЮЩИХСЯ 2 КЛАССА С УМСТВЕННОЙ ОТСТАЛОСТЬЮ (ИНТЕЛЛЕКТУАЛЬНЫМИ НАРУШЕНИЯМИ)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196" marR="147196" marT="147196" marB="147196" anchor="ctr"/>
                </a:tc>
              </a:tr>
              <a:tr h="1014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cap="all" dirty="0">
                          <a:effectLst/>
                          <a:hlinkClick r:id="rId9"/>
                        </a:rPr>
                        <a:t>КОМПЛЕКТ ПРИМЕРНЫХ РАБОЧИХ ПРОГРАММ ПО УЧЕБНЫМ ПРЕДМЕТАМ, КУРСАМ ВНЕУРОЧНОЙ ДЕЯТЕЛЬНОСТИ (ВКЛЮЧАЮЩЕЙ КОРРЕКЦИОННО-РАЗВИВАЮЩУЮ ОБЛАСТЬ) ДЛЯ 4 КЛАССА, АДРЕСОВАННЫЙ ОБУЧАЮЩИМСЯ С УМСТВЕННОЙ ОТСТАЛОСТЬЮ (ИНТЕЛЛЕКТУАЛЬНЫМИ НАРУШЕНИЯМИ)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196" marR="147196" marT="147196" marB="147196" anchor="ctr"/>
                </a:tc>
              </a:tr>
              <a:tr h="1008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cap="all" dirty="0">
                          <a:effectLst/>
                          <a:hlinkClick r:id="rId10"/>
                        </a:rPr>
                        <a:t>КОМПЛЕКТ ПРИМЕРНЫХ РАБОЧИХ ПРОГРАММ ПО ОТДЕЛЬНЫМ УЧЕБНЫМ ПРЕДМЕТАМ И КОРРЕКЦИОННЫМ КУРСАМ ПО АДАПТИРОВАННОЙ ОСНОВНОЙ ОБЩЕОБРАЗОВАТЕЛЬНОЙ ПРОГРАММЕ НАЧАЛЬНОГО ОБЩЕГО ОБРАЗОВАНИЯ ОБУЧАЮЩИХСЯ 3 КЛАССОВ С ТЯЖЕЛЫМИ НАРУШЕНИЯМИ РЕЧИ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196" marR="147196" marT="147196" marB="147196" anchor="ctr"/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359073"/>
              </p:ext>
            </p:extLst>
          </p:nvPr>
        </p:nvGraphicFramePr>
        <p:xfrm>
          <a:off x="3995936" y="1131589"/>
          <a:ext cx="2736304" cy="39357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6304"/>
              </a:tblGrid>
              <a:tr h="1046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cap="all" dirty="0" smtClean="0">
                          <a:effectLst/>
                          <a:hlinkClick r:id="rId11"/>
                        </a:rPr>
                        <a:t>КОМПЛЕКТ ПРИМЕРНЫХ РАБОЧИХ ПРОГРАММ ПО ОТДЕЛЬНЫМ УЧЕБНЫМ ПРЕДМЕТАМ И КОРРЕКЦИОННЫМ КУРСАМ ПО АДАПТИРОВАННОЙ ОСНОВНОЙ ОБЩЕОБРАЗОВАТЕЛЬНОЙ ПРОГРАММЕ НАЧАЛЬНОГО ОБЩЕГО ОБРАЗОВАНИЯ ОБУЧАЮЩИХСЯ 2 КЛАССОВ С ТЯЖЕЛЫМИ НАРУШЕНИЯМИ РЕЧИ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196" marR="147196" marT="147196" marB="147196" anchor="ctr"/>
                </a:tc>
              </a:tr>
              <a:tr h="921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cap="all" smtClean="0">
                          <a:effectLst/>
                          <a:hlinkClick r:id="rId12"/>
                        </a:rPr>
                        <a:t>КОМПЛЕКТ ПРИМЕРНЫХ РАБОЧИХ ПРОГРАММ ПО ОТДЕЛЬНЫМ УЧЕБНЫМ ПРЕДМЕТАМ И КОРРЕКЦИОННЫМ КУРСАМ ПО АДАПТИРОВАННОЙ ОСНОВНОЙ ОБЩЕОБРАЗОВАТЕЛЬНОЙ ПРОГРАММЕ НАЧАЛЬНОГО ОБЩЕГО ОБРАЗОВАНИЯ ГЛУХИХ ОБУЧАЮЩИХСЯ 3 КЛАССОВ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196" marR="147196" marT="147196" marB="147196" anchor="ctr"/>
                </a:tc>
              </a:tr>
              <a:tr h="921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cap="all" smtClean="0">
                          <a:effectLst/>
                          <a:hlinkClick r:id="rId13"/>
                        </a:rPr>
                        <a:t>КОМПЛЕКТ ПРИМЕРНЫХ РАБОЧИХ ПРОГРАММ ПО ОТДЕЛЬНЫМ УЧЕБНЫМ ПРЕДМЕТАМ И КОРРЕКЦИОННЫМ КУРСАМ ПО АДАПТИРОВАННОЙ ОСНОВНОЙ ОБЩЕОБРАЗОВАТЕЛЬНОЙ ПРОГРАММЕ НАЧАЛЬНОГО ОБЩЕГО ОБРАЗОВАНИЯ ГЛУХИХ ОБУЧАЮЩИХСЯ 2 КЛАССОВ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196" marR="147196" marT="147196" marB="147196" anchor="ctr"/>
                </a:tc>
              </a:tr>
              <a:tr h="1046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cap="all" dirty="0" smtClean="0">
                          <a:effectLst/>
                          <a:hlinkClick r:id="rId14"/>
                        </a:rPr>
                        <a:t>КОМПЛЕКТ ПРИМЕРНЫХ РАБОЧИХ ПРОГРАММ ПО ОТДЕЛЬНЫМ УЧЕБНЫМ ПРЕДМЕТАМ И КОРРЕКЦИОННЫМ КУРСАМ ПО АДАПТИРОВАННОЙ ОСНОВНОЙ ОБЩЕОБРАЗОВАТЕЛЬНОЙ ПРОГРАММЕ НАЧАЛЬНОГО ОБЩЕГО ОБРАЗОВАНИЯ СЛАБОСЛЫШАЩИХ И ПОЗДНООГЛОХШИХ ОБУЧАЮЩИХСЯ 3 КЛАССОВ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196" marR="147196" marT="147196" marB="147196" anchor="ctr"/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574337"/>
              </p:ext>
            </p:extLst>
          </p:nvPr>
        </p:nvGraphicFramePr>
        <p:xfrm>
          <a:off x="6732240" y="1131589"/>
          <a:ext cx="2307187" cy="40119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7187"/>
              </a:tblGrid>
              <a:tr h="13373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cap="all" dirty="0">
                          <a:effectLst/>
                          <a:hlinkClick r:id="rId15"/>
                        </a:rPr>
                        <a:t>КОМПЛЕКТ ПРИМЕРНЫХ РАБОЧИХ ПРОГРАММ ПО ОТДЕЛЬНЫМ УЧЕБНЫМ ПРЕДМЕТАМ И КОРРЕКЦИОННЫМ КУРСАМ ПО АДАПТИРОВАННОЙ ОСНОВНОЙ ОБЩЕОБРАЗОВАТЕЛЬНОЙ ПРОГРАММЕ НАЧАЛЬНОГО ОБЩЕГО ОБРАЗОВАНИЯ СЛАБОСЛЫШАЩИХ И ПОЗДНООГЛОХШИХ ОБУЧАЮЩИХСЯ 2 КЛАССОВ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196" marR="147196" marT="147196" marB="147196" anchor="ctr"/>
                </a:tc>
              </a:tr>
              <a:tr h="13373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cap="all" dirty="0">
                          <a:effectLst/>
                          <a:hlinkClick r:id="rId16"/>
                        </a:rPr>
                        <a:t>КОМПЛЕКТ ПРИМЕРНЫХ РАБОЧИХ ПРОГРАММ ПО ОТДЕЛЬНЫМ УЧЕБНЫМ ПРЕДМЕТАМ И КОРРЕКЦИОННЫМ КУРСАМ ПО АДАПТИРОВАННОЙ ОСНОВНОЙ ОБЩЕОБРАЗОВАТЕЛЬНОЙ ПРОГРАММЕ НАЧАЛЬНОГО ОБЩЕГО ОБРАЗОВАНИЯ ОБУЧАЮЩИХСЯ 2 КЛАССОВ С РАССТРОЙСТВАМИ АУТИСТИЧЕСКОГО СПЕКТРА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196" marR="147196" marT="147196" marB="147196" anchor="ctr"/>
                </a:tc>
              </a:tr>
              <a:tr h="13373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u="sng" cap="all" dirty="0">
                          <a:effectLst/>
                          <a:hlinkClick r:id="rId17"/>
                        </a:rPr>
                        <a:t>КОМПЛЕКТ ПРИМЕРНЫХ РАБОЧИХ ПРОГРАММ ПО ОТДЕЛЬНЫМ УЧЕБНЫМ ПРЕДМЕТАМ И КОРРЕКЦИОННЫМ КУРСАМ ПО АДАПТИРОВАННОЙ ОСНОВНОЙ ОБЩЕОБРАЗОВАТЕЛЬНОЙ ПРОГРАММЕ НАЧАЛЬНОГО ОБЩЕГО ОБРАЗОВАНИЯ ОБУЧАЮЩИХСЯ 3 КЛАССОВ С РАССТРОЙСТВАМИ АУТИСТИЧЕСКОГО СПЕКТРА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7196" marR="147196" marT="147196" marB="147196" anchor="ctr"/>
                </a:tc>
              </a:tr>
            </a:tbl>
          </a:graphicData>
        </a:graphic>
      </p:graphicFrame>
      <p:sp>
        <p:nvSpPr>
          <p:cNvPr id="28" name="Овал 27"/>
          <p:cNvSpPr/>
          <p:nvPr/>
        </p:nvSpPr>
        <p:spPr>
          <a:xfrm>
            <a:off x="5580112" y="3843770"/>
            <a:ext cx="2232248" cy="11762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400" dirty="0" smtClean="0">
                <a:solidFill>
                  <a:srgbClr val="FFFF00"/>
                </a:solidFill>
              </a:rPr>
              <a:t>электронный ресурс </a:t>
            </a:r>
            <a:r>
              <a:rPr lang="ru-RU" altLang="ru-RU" sz="1400" dirty="0">
                <a:hlinkClick r:id="rId18"/>
              </a:rPr>
              <a:t>http://fgosreestr.ru</a:t>
            </a:r>
            <a:r>
              <a:rPr lang="ru-RU" altLang="ru-RU" sz="1400" dirty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5967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41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24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0"/>
            <a:ext cx="5652120" cy="707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C00000"/>
                </a:solidFill>
                <a:latin typeface="+mj-lt"/>
              </a:rPr>
              <a:t>Организация основного общего образования обучающихся с </a:t>
            </a:r>
            <a:r>
              <a:rPr lang="ru-RU" altLang="ru-RU" sz="2000" b="1" dirty="0" smtClean="0">
                <a:solidFill>
                  <a:srgbClr val="C00000"/>
                </a:solidFill>
                <a:latin typeface="+mj-lt"/>
              </a:rPr>
              <a:t>ОВЗ </a:t>
            </a:r>
            <a:r>
              <a:rPr lang="ru-RU" sz="2000" b="1" dirty="0">
                <a:solidFill>
                  <a:srgbClr val="C00000"/>
                </a:solidFill>
              </a:rPr>
              <a:t>в </a:t>
            </a:r>
            <a:r>
              <a:rPr lang="ru-RU" sz="2000" b="1" dirty="0" smtClean="0">
                <a:solidFill>
                  <a:srgbClr val="C00000"/>
                </a:solidFill>
              </a:rPr>
              <a:t>2020/21 </a:t>
            </a:r>
            <a:r>
              <a:rPr lang="ru-RU" sz="2000" b="1" dirty="0">
                <a:solidFill>
                  <a:srgbClr val="C00000"/>
                </a:solidFill>
              </a:rPr>
              <a:t>учебном году </a:t>
            </a:r>
            <a:endParaRPr lang="ru-RU" altLang="ru-RU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843558"/>
            <a:ext cx="7776864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/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Письмо Министерства просвещения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от</a:t>
            </a:r>
            <a:r>
              <a:rPr lang="ru-RU" b="1" dirty="0">
                <a:solidFill>
                  <a:srgbClr val="002060"/>
                </a:solidFill>
              </a:rPr>
              <a:t> 14 августа 2020 года  </a:t>
            </a:r>
            <a:r>
              <a:rPr lang="ru-RU" b="1" dirty="0" smtClean="0">
                <a:solidFill>
                  <a:srgbClr val="002060"/>
                </a:solidFill>
              </a:rPr>
              <a:t>№ </a:t>
            </a:r>
            <a:r>
              <a:rPr lang="ru-RU" b="1" dirty="0">
                <a:solidFill>
                  <a:srgbClr val="002060"/>
                </a:solidFill>
              </a:rPr>
              <a:t>ВБ 1612/07</a:t>
            </a:r>
            <a:r>
              <a:rPr lang="ru-RU" dirty="0">
                <a:solidFill>
                  <a:srgbClr val="002060"/>
                </a:solidFill>
              </a:rPr>
              <a:t> «</a:t>
            </a:r>
            <a:r>
              <a:rPr lang="ru-RU" b="1" dirty="0">
                <a:solidFill>
                  <a:srgbClr val="002060"/>
                </a:solidFill>
              </a:rPr>
              <a:t>О </a:t>
            </a:r>
            <a:r>
              <a:rPr lang="ru-RU" b="1" dirty="0" smtClean="0">
                <a:solidFill>
                  <a:srgbClr val="002060"/>
                </a:solidFill>
              </a:rPr>
              <a:t>программах  </a:t>
            </a:r>
            <a:r>
              <a:rPr lang="ru-RU" b="1" dirty="0">
                <a:solidFill>
                  <a:srgbClr val="002060"/>
                </a:solidFill>
              </a:rPr>
              <a:t>основного общего образования»</a:t>
            </a:r>
            <a:endParaRPr lang="ru-RU" altLang="ru-RU" b="1" dirty="0">
              <a:solidFill>
                <a:srgbClr val="002060"/>
              </a:solidFill>
            </a:endParaRPr>
          </a:p>
          <a:p>
            <a:pPr algn="ctr"/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764743"/>
            <a:ext cx="7776864" cy="2819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dirty="0">
                <a:solidFill>
                  <a:schemeClr val="bg1"/>
                </a:solidFill>
              </a:rPr>
              <a:t>Проекты примерных АООП ООО</a:t>
            </a:r>
          </a:p>
          <a:p>
            <a:pPr fontAlgn="base"/>
            <a:r>
              <a:rPr lang="ru-RU" dirty="0">
                <a:solidFill>
                  <a:srgbClr val="FFFF00"/>
                </a:solidFill>
                <a:hlinkClick r:id="rId7"/>
              </a:rPr>
              <a:t>ПАООП ООО ЗПР</a:t>
            </a:r>
            <a:endParaRPr lang="ru-RU" dirty="0">
              <a:solidFill>
                <a:srgbClr val="FFFF00"/>
              </a:solidFill>
            </a:endParaRPr>
          </a:p>
          <a:p>
            <a:pPr fontAlgn="base"/>
            <a:r>
              <a:rPr lang="ru-RU" dirty="0">
                <a:solidFill>
                  <a:srgbClr val="FFFF00"/>
                </a:solidFill>
                <a:hlinkClick r:id="rId8"/>
              </a:rPr>
              <a:t>Проект АООП ООО ТНР 11.02.21</a:t>
            </a:r>
            <a:endParaRPr lang="ru-RU" dirty="0">
              <a:solidFill>
                <a:srgbClr val="FFFF00"/>
              </a:solidFill>
            </a:endParaRPr>
          </a:p>
          <a:p>
            <a:pPr fontAlgn="base"/>
            <a:r>
              <a:rPr lang="ru-RU" dirty="0">
                <a:solidFill>
                  <a:srgbClr val="FFFF00"/>
                </a:solidFill>
                <a:hlinkClick r:id="rId9"/>
              </a:rPr>
              <a:t>Проект АООП ООО слух 11.02.21</a:t>
            </a:r>
            <a:endParaRPr lang="ru-RU" dirty="0">
              <a:solidFill>
                <a:srgbClr val="FFFF00"/>
              </a:solidFill>
            </a:endParaRPr>
          </a:p>
          <a:p>
            <a:pPr fontAlgn="base"/>
            <a:r>
              <a:rPr lang="ru-RU" dirty="0">
                <a:solidFill>
                  <a:srgbClr val="FFFF00"/>
                </a:solidFill>
                <a:hlinkClick r:id="rId10"/>
              </a:rPr>
              <a:t>Проект АООП ООО слепых 11.02.21</a:t>
            </a:r>
            <a:endParaRPr lang="ru-RU" dirty="0">
              <a:solidFill>
                <a:srgbClr val="FFFF00"/>
              </a:solidFill>
            </a:endParaRPr>
          </a:p>
          <a:p>
            <a:pPr fontAlgn="base"/>
            <a:r>
              <a:rPr lang="ru-RU" dirty="0">
                <a:solidFill>
                  <a:srgbClr val="FFFF00"/>
                </a:solidFill>
                <a:hlinkClick r:id="rId11"/>
              </a:rPr>
              <a:t>Проект АООП ООО слабовидящие 11.02.21</a:t>
            </a:r>
            <a:endParaRPr lang="ru-RU" dirty="0">
              <a:solidFill>
                <a:srgbClr val="FFFF00"/>
              </a:solidFill>
            </a:endParaRPr>
          </a:p>
          <a:p>
            <a:pPr fontAlgn="base"/>
            <a:r>
              <a:rPr lang="ru-RU" dirty="0">
                <a:solidFill>
                  <a:srgbClr val="FFFF00"/>
                </a:solidFill>
                <a:hlinkClick r:id="rId12"/>
              </a:rPr>
              <a:t>ПРОЕКТ АООП ООО РАС 11.02.21</a:t>
            </a:r>
            <a:endParaRPr lang="ru-RU" dirty="0">
              <a:solidFill>
                <a:srgbClr val="FFFF00"/>
              </a:solidFill>
            </a:endParaRPr>
          </a:p>
          <a:p>
            <a:pPr fontAlgn="base"/>
            <a:r>
              <a:rPr lang="ru-RU" dirty="0">
                <a:solidFill>
                  <a:srgbClr val="FFFF00"/>
                </a:solidFill>
                <a:hlinkClick r:id="rId13"/>
              </a:rPr>
              <a:t>Проект АООП ООО НОДА 11.02.21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80112" y="1995686"/>
            <a:ext cx="2808312" cy="1848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bg1"/>
                </a:solidFill>
              </a:rPr>
              <a:t>Письмо Министерства просвещения РФ </a:t>
            </a:r>
            <a:r>
              <a:rPr lang="ru-RU" sz="1400" dirty="0" smtClean="0">
                <a:solidFill>
                  <a:schemeClr val="bg1"/>
                </a:solidFill>
              </a:rPr>
              <a:t>                                         от </a:t>
            </a:r>
            <a:r>
              <a:rPr lang="ru-RU" sz="1400" dirty="0">
                <a:solidFill>
                  <a:schemeClr val="bg1"/>
                </a:solidFill>
              </a:rPr>
              <a:t>27 августа 2021 г. </a:t>
            </a:r>
            <a:r>
              <a:rPr lang="ru-RU" sz="1400" dirty="0" smtClean="0">
                <a:solidFill>
                  <a:schemeClr val="bg1"/>
                </a:solidFill>
              </a:rPr>
              <a:t>                          №</a:t>
            </a:r>
            <a:r>
              <a:rPr lang="ru-RU" sz="1400" dirty="0">
                <a:solidFill>
                  <a:schemeClr val="bg1"/>
                </a:solidFill>
              </a:rPr>
              <a:t> АБ-1362/07 </a:t>
            </a:r>
            <a:r>
              <a:rPr lang="ru-RU" sz="1400" dirty="0" smtClean="0">
                <a:solidFill>
                  <a:schemeClr val="bg1"/>
                </a:solidFill>
              </a:rPr>
              <a:t>                                      «</a:t>
            </a:r>
            <a:r>
              <a:rPr lang="ru-RU" sz="1400" dirty="0">
                <a:solidFill>
                  <a:schemeClr val="bg1"/>
                </a:solidFill>
              </a:rPr>
              <a:t>Об организации основного общего образования обучающихся с ОВЗ в 2021/22 уч. году»</a:t>
            </a:r>
          </a:p>
        </p:txBody>
      </p:sp>
      <p:sp>
        <p:nvSpPr>
          <p:cNvPr id="22" name="Овал 21"/>
          <p:cNvSpPr/>
          <p:nvPr/>
        </p:nvSpPr>
        <p:spPr>
          <a:xfrm>
            <a:off x="5076055" y="3935296"/>
            <a:ext cx="3312369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https://ikp-rao.ru/frc-ovz/</a:t>
            </a:r>
            <a:endParaRPr lang="ru-RU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80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25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j-lt"/>
              </a:rPr>
              <a:t>Организация 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основного </a:t>
            </a:r>
            <a:r>
              <a:rPr lang="ru-RU" sz="2000" b="1" dirty="0">
                <a:solidFill>
                  <a:srgbClr val="C00000"/>
                </a:solidFill>
                <a:latin typeface="+mj-lt"/>
              </a:rPr>
              <a:t>общего образования обучающихся с 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ОВЗ </a:t>
            </a:r>
            <a:r>
              <a:rPr lang="ru-RU" sz="2000" b="1" dirty="0">
                <a:solidFill>
                  <a:srgbClr val="C00000"/>
                </a:solidFill>
              </a:rPr>
              <a:t>в 2021/22 учебном году </a:t>
            </a:r>
            <a:endParaRPr lang="ru-RU" altLang="ru-RU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059581"/>
            <a:ext cx="7488832" cy="2784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Разработка адаптированных основных общеобразовательных программ основного общего образования (АООП ООО) с учетом требований ФГОС ООО. </a:t>
            </a:r>
            <a:endParaRPr lang="ru-RU" sz="16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Включение </a:t>
            </a:r>
            <a:r>
              <a:rPr lang="ru-RU" sz="1600" dirty="0"/>
              <a:t>в АООП ООО рабочих программ воспитания и календарных планов воспитательной работы с обучающимися с ОВЗ.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Увеличение срока получения основного общего образования обучающимися с ОВЗ при обучении по адаптированным основным общеобразовательным программам основного общего образования (АООП ООО) на один год  (не более шести лет).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Общий объем аудиторной работы обучающихся с ОВЗ в случае увеличения срока обучения на один год - не менее 6018 академических часов за шесть учебных лет (п. 33.1 ФГОС ООО).</a:t>
            </a:r>
          </a:p>
        </p:txBody>
      </p:sp>
      <p:sp>
        <p:nvSpPr>
          <p:cNvPr id="5" name="Овал 4"/>
          <p:cNvSpPr/>
          <p:nvPr/>
        </p:nvSpPr>
        <p:spPr>
          <a:xfrm>
            <a:off x="5364088" y="3674572"/>
            <a:ext cx="2880320" cy="12234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002060"/>
                </a:solidFill>
              </a:rPr>
              <a:t>Письмо Министерства просвещения РФ от 27 августа 2021 г. № АБ-1362/07 «Об организации основного общего образования обучающихся с ОВЗ                                                     в 2021/22 учебном году</a:t>
            </a:r>
            <a:endParaRPr lang="ru-RU" sz="1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78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26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147607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Организация основного общего образования обучающихся с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ОВЗ</a:t>
            </a:r>
            <a:endParaRPr lang="ru-RU" alt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987574"/>
            <a:ext cx="7848872" cy="4680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2060"/>
                </a:solidFill>
              </a:rPr>
              <a:t>Возможность внесения в учебный план следующих изменений: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563638"/>
            <a:ext cx="7848872" cy="34650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для </a:t>
            </a:r>
            <a:r>
              <a:rPr lang="ru-RU" sz="1400" b="1" dirty="0">
                <a:solidFill>
                  <a:srgbClr val="002060"/>
                </a:solidFill>
              </a:rPr>
              <a:t>глухих и слабослышащих обучающихся </a:t>
            </a:r>
            <a:r>
              <a:rPr lang="ru-RU" sz="1400" dirty="0"/>
              <a:t>исключение из обязательных учебных предметов учебного предмета "Музыка</a:t>
            </a:r>
            <a:r>
              <a:rPr lang="ru-RU" sz="1400" dirty="0" smtClean="0"/>
              <a:t>";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для </a:t>
            </a:r>
            <a:r>
              <a:rPr lang="ru-RU" sz="1400" b="1" dirty="0">
                <a:solidFill>
                  <a:srgbClr val="002060"/>
                </a:solidFill>
              </a:rPr>
              <a:t>глухих и слабослышащих обучающихся, обучающихся с тяжелыми нарушениями речи </a:t>
            </a:r>
            <a:r>
              <a:rPr lang="ru-RU" sz="1400" dirty="0"/>
              <a:t>включение в предметную область "Русский язык и литература" обязательного учебного предмета "Развитие речи", предметные результаты по которому определяются образовательной организацией самостоятельно с учетом состояния здоровья обучающихся с ОВЗ, их особых образовательных </a:t>
            </a:r>
            <a:r>
              <a:rPr lang="ru-RU" sz="1400" dirty="0" smtClean="0"/>
              <a:t>потребностей;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для </a:t>
            </a:r>
            <a:r>
              <a:rPr lang="ru-RU" sz="1400" b="1" dirty="0">
                <a:solidFill>
                  <a:srgbClr val="002060"/>
                </a:solidFill>
              </a:rPr>
              <a:t>глухих, слабослышащих обучающихся, обучающихся с тяжелыми нарушениями речи, обучающихся с нарушениями опорно-двигательного аппарата</a:t>
            </a:r>
            <a:r>
              <a:rPr lang="ru-RU" sz="1400" b="1" dirty="0">
                <a:solidFill>
                  <a:srgbClr val="FFFF00"/>
                </a:solidFill>
              </a:rPr>
              <a:t> </a:t>
            </a:r>
            <a:r>
              <a:rPr lang="ru-RU" sz="1400" dirty="0"/>
              <a:t>изменение сроков и продолжительности изучения иностранного </a:t>
            </a:r>
            <a:r>
              <a:rPr lang="ru-RU" sz="1400" dirty="0" smtClean="0"/>
              <a:t>языка;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</a:rPr>
              <a:t>для </a:t>
            </a:r>
            <a:r>
              <a:rPr lang="ru-RU" sz="1400" b="1" dirty="0">
                <a:solidFill>
                  <a:srgbClr val="002060"/>
                </a:solidFill>
              </a:rPr>
              <a:t>всех обучающихся с ОВЗ </a:t>
            </a:r>
            <a:r>
              <a:rPr lang="ru-RU" sz="1400" dirty="0"/>
              <a:t>исключение учебного предмета "Физическая культура" и включение учебного предмета "Адаптивная физическая культура", предметные результаты по которому определяются образовательной организацией самостоятельно с учетом состояния здоровья обучающихся с ОВЗ, их особых образовательных потребностей.</a:t>
            </a:r>
          </a:p>
          <a:p>
            <a:pPr algn="ctr"/>
            <a:endParaRPr lang="ru-RU" sz="1400" dirty="0"/>
          </a:p>
        </p:txBody>
      </p:sp>
      <p:sp>
        <p:nvSpPr>
          <p:cNvPr id="6" name="Овал 5"/>
          <p:cNvSpPr/>
          <p:nvPr/>
        </p:nvSpPr>
        <p:spPr>
          <a:xfrm>
            <a:off x="899592" y="87535"/>
            <a:ext cx="2520280" cy="8280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800" b="1" dirty="0" smtClean="0">
                <a:solidFill>
                  <a:srgbClr val="002060"/>
                </a:solidFill>
              </a:rPr>
              <a:t>Письмо </a:t>
            </a:r>
            <a:r>
              <a:rPr lang="ru-RU" sz="800" b="1" dirty="0">
                <a:solidFill>
                  <a:srgbClr val="002060"/>
                </a:solidFill>
              </a:rPr>
              <a:t>Министерства просвещения РФ от 27 августа 2021 г. № АБ-1362/07 «Об организации основного общего образования обучающихся с ОВЗ                                                     в 2021/22 учебном году»</a:t>
            </a:r>
          </a:p>
          <a:p>
            <a:pPr algn="ctr"/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368893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141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27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0"/>
            <a:ext cx="5652120" cy="707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C00000"/>
                </a:solidFill>
                <a:latin typeface="+mj-lt"/>
              </a:rPr>
              <a:t>Организация основного общего образования обучающихся с ОВЗ</a:t>
            </a:r>
            <a:endParaRPr lang="ru-RU" altLang="ru-RU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987574"/>
            <a:ext cx="784887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Письмо Министерства просвещения РФ от 27 августа 2021 г. № АБ-1362/07 «Об организации основного общего образования обучающихся с ОВЗ                                                     в 2021/22 учебном году»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2139703"/>
            <a:ext cx="7848872" cy="792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FF0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FFFF00"/>
                </a:solidFill>
              </a:rPr>
              <a:t>18 </a:t>
            </a:r>
            <a:r>
              <a:rPr lang="ru-RU" sz="1400" b="1" dirty="0">
                <a:solidFill>
                  <a:srgbClr val="FFFF00"/>
                </a:solidFill>
              </a:rPr>
              <a:t>марта 2022 года </a:t>
            </a:r>
            <a:r>
              <a:rPr lang="ru-RU" sz="1400" dirty="0" smtClean="0"/>
              <a:t>одобрены  </a:t>
            </a:r>
            <a:r>
              <a:rPr lang="ru-RU" sz="1400" dirty="0"/>
              <a:t>Примерные адаптированные основные образовательные программы основного общего образования обучающихся </a:t>
            </a:r>
            <a:r>
              <a:rPr lang="ru-RU" sz="1400" dirty="0" smtClean="0"/>
              <a:t>  с ОВЗ                                                            (Федеральное методическое объединение </a:t>
            </a:r>
            <a:r>
              <a:rPr lang="ru-RU" sz="1400" dirty="0"/>
              <a:t>по общему </a:t>
            </a:r>
            <a:r>
              <a:rPr lang="ru-RU" sz="1400" dirty="0" smtClean="0"/>
              <a:t>образованию)</a:t>
            </a:r>
            <a:endParaRPr lang="ru-RU" sz="1400" dirty="0"/>
          </a:p>
          <a:p>
            <a:pPr algn="ctr"/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43608" y="3219822"/>
            <a:ext cx="7848872" cy="8759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Переход на обновленный ФГОС ООО обучающихся с ОВЗ  </a:t>
            </a:r>
            <a:r>
              <a:rPr lang="ru-RU" b="1" dirty="0" smtClean="0">
                <a:solidFill>
                  <a:srgbClr val="002060"/>
                </a:solidFill>
              </a:rPr>
              <a:t>                                                         с </a:t>
            </a:r>
            <a:r>
              <a:rPr lang="ru-RU" b="1" dirty="0">
                <a:solidFill>
                  <a:srgbClr val="002060"/>
                </a:solidFill>
              </a:rPr>
              <a:t>1 сентября 2022 </a:t>
            </a:r>
            <a:r>
              <a:rPr lang="ru-RU" b="1" dirty="0" smtClean="0">
                <a:solidFill>
                  <a:srgbClr val="002060"/>
                </a:solidFill>
              </a:rPr>
              <a:t>года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43608" y="4253195"/>
            <a:ext cx="7848872" cy="4755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Обеспечение преемственности ФГОС НОО ОВЗ и ФГОС ООО на ступени основного общего образования детей с ОВЗ</a:t>
            </a:r>
            <a:endParaRPr lang="ru-RU" sz="1400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4670404" y="2930237"/>
            <a:ext cx="405651" cy="3698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596336" y="2573160"/>
            <a:ext cx="1440160" cy="4306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800" dirty="0" smtClean="0">
              <a:hlinkClick r:id="rId7"/>
            </a:endParaRPr>
          </a:p>
          <a:p>
            <a:pPr algn="ctr"/>
            <a:r>
              <a:rPr lang="ru-RU" altLang="ru-RU" sz="800" dirty="0" smtClean="0">
                <a:hlinkClick r:id="rId7"/>
              </a:rPr>
              <a:t>http</a:t>
            </a:r>
            <a:r>
              <a:rPr lang="ru-RU" altLang="ru-RU" sz="800" dirty="0">
                <a:hlinkClick r:id="rId7"/>
              </a:rPr>
              <a:t>://fgosreestr.ru</a:t>
            </a:r>
            <a:r>
              <a:rPr lang="ru-RU" altLang="ru-RU" sz="800" dirty="0"/>
              <a:t>.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97064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28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j-lt"/>
              </a:rPr>
              <a:t>Организация 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основного </a:t>
            </a:r>
            <a:r>
              <a:rPr lang="ru-RU" sz="2000" b="1" dirty="0">
                <a:solidFill>
                  <a:srgbClr val="C00000"/>
                </a:solidFill>
                <a:latin typeface="+mj-lt"/>
              </a:rPr>
              <a:t>общего образования обучающихся с ОВЗ</a:t>
            </a:r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915566"/>
            <a:ext cx="756084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Переход </a:t>
            </a:r>
            <a:r>
              <a:rPr lang="ru-RU" b="1" dirty="0">
                <a:solidFill>
                  <a:srgbClr val="002060"/>
                </a:solidFill>
              </a:rPr>
              <a:t>на обновленный ФГОС ООО обучающихся с ОВЗ 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с 1 сентября 2022 года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878912"/>
            <a:ext cx="7560840" cy="2819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 smtClean="0"/>
          </a:p>
          <a:p>
            <a:r>
              <a:rPr lang="ru-RU" sz="1600" dirty="0" smtClean="0"/>
              <a:t>Обучение </a:t>
            </a:r>
            <a:r>
              <a:rPr lang="ru-RU" sz="1600" dirty="0"/>
              <a:t>детей с ОВЗ ведется по Примерным адаптированным основным общеобразовательным программам основного общего образования </a:t>
            </a:r>
          </a:p>
          <a:p>
            <a:r>
              <a:rPr lang="ru-RU" sz="1600" dirty="0"/>
              <a:t>(ПАООП ООО)</a:t>
            </a:r>
          </a:p>
          <a:p>
            <a:endParaRPr lang="ru-RU" sz="1600" dirty="0"/>
          </a:p>
          <a:p>
            <a:r>
              <a:rPr lang="ru-RU" sz="2000" b="1" dirty="0">
                <a:solidFill>
                  <a:srgbClr val="FFFF00"/>
                </a:solidFill>
              </a:rPr>
              <a:t>14 вариантов ПАООП ООО: </a:t>
            </a:r>
          </a:p>
          <a:p>
            <a:r>
              <a:rPr lang="ru-RU" sz="1600" dirty="0"/>
              <a:t>3 варианта АООП ООО для обучающихся с нарушениями слуха; </a:t>
            </a:r>
          </a:p>
          <a:p>
            <a:r>
              <a:rPr lang="ru-RU" sz="1600" dirty="0"/>
              <a:t>4 варианта АООП ООО для обучающихся с нарушениями зрения; </a:t>
            </a:r>
          </a:p>
          <a:p>
            <a:r>
              <a:rPr lang="ru-RU" sz="1600" dirty="0"/>
              <a:t>2 варианта АООП ООО для обучающихся с ТНР; </a:t>
            </a:r>
          </a:p>
          <a:p>
            <a:r>
              <a:rPr lang="ru-RU" sz="1600" dirty="0"/>
              <a:t>1 вариант АООП ООО для обучающихся с ЗПР; </a:t>
            </a:r>
          </a:p>
          <a:p>
            <a:r>
              <a:rPr lang="ru-RU" sz="1600" dirty="0"/>
              <a:t>2 варианта АООП ООО для обучающихся с НОДА; </a:t>
            </a:r>
          </a:p>
          <a:p>
            <a:r>
              <a:rPr lang="ru-RU" sz="1600" dirty="0"/>
              <a:t>2 варианта АООП ООО для обучающихся с РАС</a:t>
            </a:r>
          </a:p>
          <a:p>
            <a:pPr algn="ctr"/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5796136" y="4155927"/>
            <a:ext cx="2664296" cy="6199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FFFF00"/>
                </a:solidFill>
              </a:rPr>
              <a:t>(</a:t>
            </a:r>
            <a:r>
              <a:rPr lang="ru-RU" sz="1400" dirty="0">
                <a:solidFill>
                  <a:srgbClr val="FFFF00"/>
                </a:solidFill>
              </a:rPr>
              <a:t>http://fgosreestr.ru) </a:t>
            </a:r>
          </a:p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98793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29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j-lt"/>
              </a:rPr>
              <a:t>Организация 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основного </a:t>
            </a:r>
            <a:r>
              <a:rPr lang="ru-RU" sz="2000" b="1" dirty="0">
                <a:solidFill>
                  <a:srgbClr val="C00000"/>
                </a:solidFill>
                <a:latin typeface="+mj-lt"/>
              </a:rPr>
              <a:t>общего образования обучающихся с ОВЗ</a:t>
            </a:r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131590"/>
            <a:ext cx="7272808" cy="3384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Включение индивидуальных и групповых коррекционных учебных курсов в  план внеурочной деятельности соответствии с программой коррекционной работы. </a:t>
            </a:r>
          </a:p>
          <a:p>
            <a:endParaRPr lang="ru-RU" sz="1600" dirty="0"/>
          </a:p>
          <a:p>
            <a:r>
              <a:rPr lang="ru-RU" sz="1600" dirty="0"/>
              <a:t>Переход на обучение в соответствии с требованиями ФГОС ООО при наличии согласия обучающихся, родителей (законных представителей) несовершеннолетних обучающихся. </a:t>
            </a:r>
          </a:p>
          <a:p>
            <a:endParaRPr lang="ru-RU" sz="1600" dirty="0"/>
          </a:p>
          <a:p>
            <a:r>
              <a:rPr lang="ru-RU" sz="1600" dirty="0"/>
              <a:t>Проведение специально организованного собрания обучающихся, родителей (законных представителей) несовершеннолетних обучающихся;  разъяснение особенностей реализации АООП ООО обучающихся разных нозологических групп с ОВЗ в соответствии с ФГОС ООО.</a:t>
            </a:r>
          </a:p>
          <a:p>
            <a:r>
              <a:rPr lang="ru-RU" sz="1600" dirty="0"/>
              <a:t> </a:t>
            </a:r>
          </a:p>
          <a:p>
            <a:pPr algn="ctr"/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5148064" y="3969770"/>
            <a:ext cx="2880320" cy="9282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800" b="1" dirty="0" smtClean="0">
                <a:solidFill>
                  <a:schemeClr val="bg1"/>
                </a:solidFill>
              </a:rPr>
              <a:t>Письмо  Министерства </a:t>
            </a:r>
            <a:endParaRPr lang="ru-RU" sz="800" b="1" dirty="0">
              <a:solidFill>
                <a:schemeClr val="bg1"/>
              </a:solidFill>
            </a:endParaRPr>
          </a:p>
          <a:p>
            <a:pPr algn="ctr"/>
            <a:r>
              <a:rPr lang="ru-RU" sz="800" b="1" dirty="0" smtClean="0">
                <a:solidFill>
                  <a:schemeClr val="bg1"/>
                </a:solidFill>
              </a:rPr>
              <a:t>просвещения </a:t>
            </a:r>
            <a:r>
              <a:rPr lang="ru-RU" sz="800" b="1" dirty="0">
                <a:solidFill>
                  <a:schemeClr val="bg1"/>
                </a:solidFill>
              </a:rPr>
              <a:t>РФ от 27 августа 2021 г. № АБ-1362/07 «Об организации основного общего образования обучающихся с ОВЗ                                                     в 2021/22 учебном году»</a:t>
            </a:r>
          </a:p>
          <a:p>
            <a:pPr algn="ctr"/>
            <a:endParaRPr lang="ru-RU" sz="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93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3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Стратегическая цель государственной политики в области </a:t>
            </a:r>
            <a:r>
              <a:rPr lang="ru-RU" sz="2000" b="1" dirty="0" smtClean="0">
                <a:solidFill>
                  <a:srgbClr val="C00000"/>
                </a:solidFill>
              </a:rPr>
              <a:t>образования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1131590"/>
            <a:ext cx="4248472" cy="346303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1" name="Picture 2" descr="2015 12 03. Послание Президента Федеральному Собранию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62" y="1275606"/>
            <a:ext cx="3801253" cy="212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7" y="3555208"/>
            <a:ext cx="3672407" cy="15121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  <a:buSzPct val="120000"/>
              <a:defRPr/>
            </a:pPr>
            <a:r>
              <a:rPr lang="ru-RU" b="1" dirty="0">
                <a:solidFill>
                  <a:schemeClr val="bg1"/>
                </a:solidFill>
              </a:rPr>
              <a:t>«Современное, качественное образование </a:t>
            </a:r>
            <a:r>
              <a:rPr lang="ru-RU" b="1" dirty="0" smtClean="0">
                <a:solidFill>
                  <a:schemeClr val="bg1"/>
                </a:solidFill>
              </a:rPr>
              <a:t>    должно </a:t>
            </a:r>
            <a:r>
              <a:rPr lang="ru-RU" b="1" dirty="0">
                <a:solidFill>
                  <a:schemeClr val="bg1"/>
                </a:solidFill>
              </a:rPr>
              <a:t>быть доступно каждому» </a:t>
            </a:r>
          </a:p>
          <a:p>
            <a:pPr lvl="1"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  <a:buSzPct val="120000"/>
              <a:defRPr/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В.В. Путин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37006" y="1249053"/>
            <a:ext cx="3960440" cy="3323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ru-RU" altLang="ru-RU" b="1" dirty="0">
                <a:solidFill>
                  <a:schemeClr val="bg1"/>
                </a:solidFill>
              </a:rPr>
              <a:t>Стратегическая цель: </a:t>
            </a:r>
          </a:p>
          <a:p>
            <a:pPr>
              <a:spcBef>
                <a:spcPct val="50000"/>
              </a:spcBef>
            </a:pPr>
            <a:r>
              <a:rPr lang="ru-RU" altLang="ru-RU" b="1" dirty="0">
                <a:solidFill>
                  <a:schemeClr val="bg1"/>
                </a:solidFill>
              </a:rPr>
              <a:t>повышение доступности качественного образования, соответствующего требованиям инновационного развития экономики, современным потребностям общества и каждого </a:t>
            </a:r>
            <a:r>
              <a:rPr lang="ru-RU" altLang="ru-RU" b="1" dirty="0" smtClean="0">
                <a:solidFill>
                  <a:schemeClr val="bg1"/>
                </a:solidFill>
              </a:rPr>
              <a:t>гражданина</a:t>
            </a:r>
          </a:p>
          <a:p>
            <a:pPr>
              <a:spcBef>
                <a:spcPct val="50000"/>
              </a:spcBef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62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30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j-lt"/>
              </a:rPr>
              <a:t>Организация 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основного </a:t>
            </a:r>
            <a:r>
              <a:rPr lang="ru-RU" sz="2000" b="1" dirty="0">
                <a:solidFill>
                  <a:srgbClr val="C00000"/>
                </a:solidFill>
                <a:latin typeface="+mj-lt"/>
              </a:rPr>
              <a:t>общего образования обучающихся с ОВЗ</a:t>
            </a:r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916291"/>
            <a:ext cx="7848872" cy="7375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Переход </a:t>
            </a:r>
            <a:r>
              <a:rPr lang="ru-RU" b="1" dirty="0">
                <a:solidFill>
                  <a:srgbClr val="002060"/>
                </a:solidFill>
              </a:rPr>
              <a:t>на обновленный ФГОС ООО обучающихся с ОВЗ 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 </a:t>
            </a:r>
            <a:r>
              <a:rPr lang="ru-RU" b="1" dirty="0">
                <a:solidFill>
                  <a:srgbClr val="002060"/>
                </a:solidFill>
              </a:rPr>
              <a:t>1 сентября 2022 </a:t>
            </a:r>
            <a:r>
              <a:rPr lang="ru-RU" b="1" dirty="0" smtClean="0">
                <a:solidFill>
                  <a:srgbClr val="002060"/>
                </a:solidFill>
              </a:rPr>
              <a:t>года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779662"/>
            <a:ext cx="7848872" cy="32876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Обеспечивает </a:t>
            </a:r>
            <a:r>
              <a:rPr lang="ru-RU" sz="1400" dirty="0"/>
              <a:t>«вариативность содержания образовательных программ основного общего образования, возможность формирования программ ООО с учетом образовательных потребностей и возможностей обучающихся с ограниченными возможностями здоровья» </a:t>
            </a:r>
            <a:endParaRPr lang="ru-RU" sz="1400" dirty="0" smtClean="0"/>
          </a:p>
          <a:p>
            <a:r>
              <a:rPr lang="ru-RU" sz="1400" dirty="0">
                <a:solidFill>
                  <a:srgbClr val="FFFF00"/>
                </a:solidFill>
              </a:rPr>
              <a:t> </a:t>
            </a:r>
            <a:r>
              <a:rPr lang="ru-RU" sz="1400" dirty="0" smtClean="0">
                <a:solidFill>
                  <a:srgbClr val="FFFF00"/>
                </a:solidFill>
              </a:rPr>
              <a:t>     (</a:t>
            </a:r>
            <a:r>
              <a:rPr lang="ru-RU" sz="1400" dirty="0">
                <a:solidFill>
                  <a:srgbClr val="FFFF00"/>
                </a:solidFill>
              </a:rPr>
              <a:t>п. 1 обновленного ФГОС ООО</a:t>
            </a:r>
            <a:r>
              <a:rPr lang="ru-RU" sz="1400" dirty="0" smtClean="0">
                <a:solidFill>
                  <a:srgbClr val="FFFF00"/>
                </a:solidFill>
              </a:rPr>
              <a:t>)</a:t>
            </a:r>
          </a:p>
          <a:p>
            <a:endParaRPr lang="ru-RU" sz="1400" dirty="0" smtClean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/>
              <a:t>Обязательные требования к результатам освоения программ основного общего образования «учитывают возрастные и индивидуальные особенности обучающихся при освоении программ основного общего образования, включая особые образовательные потребности обучающихся с </a:t>
            </a:r>
            <a:r>
              <a:rPr lang="ru-RU" sz="1400" dirty="0">
                <a:solidFill>
                  <a:srgbClr val="FFFF00"/>
                </a:solidFill>
              </a:rPr>
              <a:t>ОВЗ» </a:t>
            </a:r>
            <a:r>
              <a:rPr lang="ru-RU" sz="1400" dirty="0" smtClean="0">
                <a:solidFill>
                  <a:srgbClr val="FFFF00"/>
                </a:solidFill>
              </a:rPr>
              <a:t>(</a:t>
            </a:r>
            <a:r>
              <a:rPr lang="ru-RU" sz="1400" dirty="0">
                <a:solidFill>
                  <a:srgbClr val="FFFF00"/>
                </a:solidFill>
              </a:rPr>
              <a:t>п. 4 обновленного ФГОС ООО</a:t>
            </a:r>
            <a:r>
              <a:rPr lang="ru-RU" sz="1400" dirty="0" smtClean="0">
                <a:solidFill>
                  <a:srgbClr val="FFFF00"/>
                </a:solidFill>
              </a:rPr>
              <a:t>)</a:t>
            </a:r>
          </a:p>
          <a:p>
            <a:endParaRPr lang="ru-RU" sz="1400" dirty="0" smtClean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/>
              <a:t>Требования к предметным результатам «учитывают особенности реализации адаптированных программ основного общего образования обучающихся с ОВЗ различных нозологических групп» 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rgbClr val="FFFF00"/>
                </a:solidFill>
              </a:rPr>
              <a:t>(</a:t>
            </a:r>
            <a:r>
              <a:rPr lang="ru-RU" sz="1400" dirty="0">
                <a:solidFill>
                  <a:srgbClr val="FFFF00"/>
                </a:solidFill>
              </a:rPr>
              <a:t>п. 9 обновленного ФГОС ООО</a:t>
            </a:r>
            <a:r>
              <a:rPr lang="ru-RU" sz="1400" dirty="0" smtClean="0">
                <a:solidFill>
                  <a:srgbClr val="FFFF00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FFFF00"/>
              </a:solidFill>
            </a:endParaRPr>
          </a:p>
          <a:p>
            <a:endParaRPr lang="ru-RU" sz="1400" dirty="0">
              <a:solidFill>
                <a:srgbClr val="FFFF00"/>
              </a:solidFill>
            </a:endParaRPr>
          </a:p>
          <a:p>
            <a:endParaRPr lang="ru-RU" sz="1100" dirty="0"/>
          </a:p>
          <a:p>
            <a:pPr algn="ctr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064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31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j-lt"/>
              </a:rPr>
              <a:t>Организация начального общего и основного общего образования обучающихся с ОВЗ</a:t>
            </a:r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8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3740111"/>
              </p:ext>
            </p:extLst>
          </p:nvPr>
        </p:nvGraphicFramePr>
        <p:xfrm>
          <a:off x="676196" y="843558"/>
          <a:ext cx="8467804" cy="3684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9" name="Овал 48"/>
          <p:cNvSpPr/>
          <p:nvPr/>
        </p:nvSpPr>
        <p:spPr>
          <a:xfrm>
            <a:off x="827584" y="2123648"/>
            <a:ext cx="1944216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+mj-lt"/>
              </a:rPr>
              <a:t>ФГОС</a:t>
            </a:r>
            <a:endParaRPr lang="ru-RU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201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32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90284" y="87535"/>
            <a:ext cx="49742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Программа коррекционной работы обучающегося с </a:t>
            </a:r>
            <a:r>
              <a:rPr lang="ru-RU" sz="2000" b="1" dirty="0" smtClean="0">
                <a:solidFill>
                  <a:srgbClr val="C00000"/>
                </a:solidFill>
              </a:rPr>
              <a:t>ОВЗ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795421"/>
            <a:ext cx="6037368" cy="33003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 smtClean="0">
              <a:solidFill>
                <a:srgbClr val="FFFF0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Направления </a:t>
            </a:r>
            <a:r>
              <a:rPr lang="ru-RU" b="1" dirty="0">
                <a:solidFill>
                  <a:srgbClr val="002060"/>
                </a:solidFill>
              </a:rPr>
              <a:t>коррекционной помощи в сфере жизненной компетенции, общие для всех детей с нарушениями развития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развитие у ребенка адекватных представлений о собственных возможностях и ограничениях;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овладение </a:t>
            </a:r>
            <a:r>
              <a:rPr lang="ru-RU" sz="1600" dirty="0"/>
              <a:t>социально-бытовыми умениями, используемыми в повседневной жизни;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овладение </a:t>
            </a:r>
            <a:r>
              <a:rPr lang="ru-RU" sz="1600" dirty="0"/>
              <a:t>навыками коммуникации;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/>
              <a:t>дифференциация </a:t>
            </a:r>
            <a:r>
              <a:rPr lang="ru-RU" sz="1600" dirty="0"/>
              <a:t>и осмысление картины мира и ее </a:t>
            </a:r>
            <a:r>
              <a:rPr lang="ru-RU" sz="1600" dirty="0" err="1"/>
              <a:t>временнопространственной</a:t>
            </a:r>
            <a:r>
              <a:rPr lang="ru-RU" sz="1600" dirty="0"/>
              <a:t>  организации;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осмысление своего социального окружения и освоение соответствующих возрасту системы ценностей и социальных ролей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4155926"/>
            <a:ext cx="7992888" cy="9114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 smtClean="0"/>
          </a:p>
          <a:p>
            <a:r>
              <a:rPr lang="ru-RU" sz="1400" dirty="0" smtClean="0"/>
              <a:t>Работа </a:t>
            </a:r>
            <a:r>
              <a:rPr lang="ru-RU" sz="1400" dirty="0"/>
              <a:t>в сфере </a:t>
            </a:r>
            <a:r>
              <a:rPr lang="ru-RU" sz="1400" b="1" dirty="0">
                <a:solidFill>
                  <a:srgbClr val="002060"/>
                </a:solidFill>
              </a:rPr>
              <a:t>жизненной компетенции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/>
              <a:t>должна включаться в содержание образования и осуществляться не только на специальных коррекционных занятиях дефектолога, психолога или социального педагога, но и пронизывать весь учебно-воспитательный процесс, всю урочную и внеурочную деятельность</a:t>
            </a:r>
          </a:p>
          <a:p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183061" y="918493"/>
            <a:ext cx="1788170" cy="30542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Структура Программы коррекционной работы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6937048" y="2086340"/>
            <a:ext cx="492026" cy="386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66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33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1"/>
            <a:ext cx="45365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Программа коррекционной работы обучающегося с ОВЗ</a:t>
            </a:r>
          </a:p>
          <a:p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987574"/>
            <a:ext cx="3600400" cy="39104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002060"/>
                </a:solidFill>
              </a:rPr>
              <a:t>Программа коррекционной работы дополняет основную образовательную </a:t>
            </a:r>
            <a:r>
              <a:rPr lang="ru-RU" b="1" dirty="0" smtClean="0">
                <a:solidFill>
                  <a:srgbClr val="002060"/>
                </a:solidFill>
              </a:rPr>
              <a:t> программу </a:t>
            </a:r>
            <a:r>
              <a:rPr lang="ru-RU" b="1" dirty="0">
                <a:solidFill>
                  <a:srgbClr val="002060"/>
                </a:solidFill>
              </a:rPr>
              <a:t>и реализуется учителем и </a:t>
            </a:r>
            <a:r>
              <a:rPr lang="ru-RU" b="1" dirty="0" smtClean="0">
                <a:solidFill>
                  <a:srgbClr val="002060"/>
                </a:solidFill>
              </a:rPr>
              <a:t>привлекаемыми специалистами: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педагогом-психологом,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учителем-дефектологом,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учителем-логопедом,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социальным педагогом и др.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987574"/>
            <a:ext cx="3240360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Направления коррекционной помощи для всех категорий детей  </a:t>
            </a:r>
            <a:r>
              <a:rPr lang="ru-RU" b="1" dirty="0" smtClean="0"/>
              <a:t>с </a:t>
            </a:r>
            <a:r>
              <a:rPr lang="ru-RU" b="1" dirty="0"/>
              <a:t>ОВЗ едины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64088" y="3147814"/>
            <a:ext cx="3312368" cy="17502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Содержание работы </a:t>
            </a:r>
            <a:r>
              <a:rPr lang="ru-RU" b="1" dirty="0" smtClean="0"/>
              <a:t>с </a:t>
            </a:r>
            <a:r>
              <a:rPr lang="ru-RU" b="1" dirty="0"/>
              <a:t>каждой нозологической группой имеет ярко выраженную специфику 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4860032" y="1689606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4819929" y="3674571"/>
            <a:ext cx="61836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66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1717" y="0"/>
            <a:ext cx="3635896" cy="702078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C:\Users\MSShafigullin\Desktop\Проекты\Ассоциация выпускников\kfu_logo_2l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11" y="202699"/>
            <a:ext cx="2945406" cy="29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937707" y="48886"/>
            <a:ext cx="0" cy="594066"/>
          </a:xfrm>
          <a:prstGeom prst="line">
            <a:avLst/>
          </a:prstGeom>
          <a:ln w="28575">
            <a:solidFill>
              <a:srgbClr val="0054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067944" y="80992"/>
            <a:ext cx="468402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b="1" dirty="0">
                <a:solidFill>
                  <a:srgbClr val="C00000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адекватных представлений                                       о собственных возможностях</a:t>
            </a:r>
            <a:br>
              <a:rPr lang="ru-RU" sz="2000" b="1" dirty="0">
                <a:solidFill>
                  <a:srgbClr val="C00000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и ограничениях </a:t>
            </a:r>
            <a:endParaRPr lang="ru-RU" sz="2000" dirty="0">
              <a:solidFill>
                <a:srgbClr val="C00000"/>
              </a:solidFill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C00000"/>
              </a:solidFill>
              <a:latin typeface="PT Sans"/>
            </a:endParaRPr>
          </a:p>
        </p:txBody>
      </p:sp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xmlns="" id="{2D541BF0-7295-40D5-8579-3DEBC5BACC74}"/>
              </a:ext>
            </a:extLst>
          </p:cNvPr>
          <p:cNvSpPr txBox="1">
            <a:spLocks/>
          </p:cNvSpPr>
          <p:nvPr/>
        </p:nvSpPr>
        <p:spPr>
          <a:xfrm>
            <a:off x="6539867" y="49015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34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819933"/>
              </p:ext>
            </p:extLst>
          </p:nvPr>
        </p:nvGraphicFramePr>
        <p:xfrm>
          <a:off x="301811" y="786530"/>
          <a:ext cx="8452120" cy="4379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950"/>
                <a:gridCol w="5784170"/>
              </a:tblGrid>
              <a:tr h="754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Направления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коррекционной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работы</a:t>
                      </a:r>
                      <a:endParaRPr lang="ru-RU" sz="1500" b="1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Требования к результатам</a:t>
                      </a:r>
                      <a:endParaRPr lang="ru-RU" sz="1500" b="1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PT Sans"/>
                      </a:endParaRPr>
                    </a:p>
                  </a:txBody>
                  <a:tcPr marT="34290" marB="34290"/>
                </a:tc>
              </a:tr>
              <a:tr h="548640">
                <a:tc rowSpan="5">
                  <a:txBody>
                    <a:bodyPr/>
                    <a:lstStyle/>
                    <a:p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Развитие адекватных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представлений о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собственных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возможностях и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ограничениях, о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насущно необходимом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жизнеобеспечении и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своих нуждах; развитие</a:t>
                      </a:r>
                      <a:endParaRPr lang="ru-RU" sz="12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Cambria" panose="02040503050406030204" pitchFamily="18" charset="0"/>
                        <a:cs typeface="+mn-cs"/>
                      </a:endParaRPr>
                    </a:p>
                    <a:p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способности вступать в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коммуникацию со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взрослыми по вопросам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mbria" panose="02040503050406030204" pitchFamily="18" charset="0"/>
                          <a:cs typeface="+mn-cs"/>
                        </a:rPr>
                        <a:t>медицинской помощи</a:t>
                      </a:r>
                      <a:endParaRPr lang="ru-RU" sz="12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Cambria" panose="02040503050406030204" pitchFamily="18" charset="0"/>
                        <a:cs typeface="+mn-cs"/>
                      </a:endParaRPr>
                    </a:p>
                    <a:p>
                      <a:r>
                        <a:rPr lang="ru-RU" sz="12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2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различать социальные ситуации, в которых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необходима посторонняя помощь для ее разрешения, и те,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где помощь со стороны не требуется;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/>
                </a:tc>
              </a:tr>
              <a:tr h="708660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latin typeface="PT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адекватно оценивать свои силы, осознавать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контролировать ограничения, связанные с состоянием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здоровья (понимать, что можно и чего нельзя: в еде,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физической нагрузке, приеме медицинских препаратов);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/>
                </a:tc>
              </a:tr>
              <a:tr h="1248104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latin typeface="PT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преодолевать пассивность при необходимости обратиться за помощью в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решении проблем жизнеобеспечения;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выделять ситуации, когда требуется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привлечение родителей, и объяснять учителю необходимость связаться с семьей для принятия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решения в области жизнеобеспечения;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написать при необходимости SMS сообщение, правильно выбрать адресата, корректно сформулировать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возникшую проблему;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/>
                </a:tc>
              </a:tr>
              <a:tr h="548640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latin typeface="PT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различать учебные ситуации, в которых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необходима посторонняя помощь для ее разрешения, и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ситуации, в которых можно найти решение самому;</a:t>
                      </a:r>
                      <a:endParaRPr lang="ru-RU" sz="1100" dirty="0"/>
                    </a:p>
                  </a:txBody>
                  <a:tcPr marT="34290" marB="34290"/>
                </a:tc>
              </a:tr>
              <a:tr h="548640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PT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использовать помощь взрослого для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разрешения затруднения, давать адекватную обратную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связь учителю (понимаю или не понимаю, успеваю или не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успеваю и т.д.)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3" name="Овал 2"/>
          <p:cNvSpPr/>
          <p:nvPr/>
        </p:nvSpPr>
        <p:spPr>
          <a:xfrm>
            <a:off x="395536" y="3945807"/>
            <a:ext cx="2376264" cy="78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Дети с ЗПР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30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1717" y="0"/>
            <a:ext cx="3635896" cy="702078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C:\Users\MSShafigullin\Desktop\Проекты\Ассоциация выпускников\kfu_logo_2l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11" y="202699"/>
            <a:ext cx="2945406" cy="29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891456" y="54005"/>
            <a:ext cx="0" cy="594066"/>
          </a:xfrm>
          <a:prstGeom prst="line">
            <a:avLst/>
          </a:prstGeom>
          <a:ln w="28575">
            <a:solidFill>
              <a:srgbClr val="0054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91457" y="54005"/>
            <a:ext cx="51106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Овладение социально-бытовыми умениями,</a:t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используемыми в повседневной </a:t>
            </a:r>
            <a:r>
              <a:rPr lang="ru-RU" sz="2000" b="1" dirty="0" smtClean="0">
                <a:solidFill>
                  <a:srgbClr val="C00000"/>
                </a:solidFill>
              </a:rPr>
              <a:t>жизни</a:t>
            </a:r>
            <a:endParaRPr lang="ru-RU" sz="2000" b="1" dirty="0">
              <a:solidFill>
                <a:srgbClr val="C00000"/>
              </a:solidFill>
              <a:latin typeface="PT Sans"/>
            </a:endParaRPr>
          </a:p>
        </p:txBody>
      </p:sp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xmlns="" id="{2D541BF0-7295-40D5-8579-3DEBC5BACC74}"/>
              </a:ext>
            </a:extLst>
          </p:cNvPr>
          <p:cNvSpPr txBox="1">
            <a:spLocks/>
          </p:cNvSpPr>
          <p:nvPr/>
        </p:nvSpPr>
        <p:spPr>
          <a:xfrm>
            <a:off x="6539867" y="49015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35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310134"/>
              </p:ext>
            </p:extLst>
          </p:nvPr>
        </p:nvGraphicFramePr>
        <p:xfrm>
          <a:off x="301810" y="1179956"/>
          <a:ext cx="8590669" cy="3848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1966"/>
                <a:gridCol w="5798703"/>
              </a:tblGrid>
              <a:tr h="747345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Направления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коррекционной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работы</a:t>
                      </a:r>
                      <a:endParaRPr lang="ru-RU" sz="1500" dirty="0">
                        <a:latin typeface="PT Sans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Требования к результатам</a:t>
                      </a:r>
                      <a:endParaRPr lang="ru-RU" sz="1500" b="1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>
                        <a:latin typeface="PT Sans"/>
                      </a:endParaRPr>
                    </a:p>
                  </a:txBody>
                  <a:tcPr marT="34290" marB="34290"/>
                </a:tc>
              </a:tr>
              <a:tr h="14921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активной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позиции ребенка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укрепление веры в свои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силы в овладении навыками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самообслуживания: дома и в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школе, стремления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 самостоятельности и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независимости в быту и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помощи другим людям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прогресс в самостоятельности и в бытовой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независимости;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устанавливать причинно</a:t>
                      </a: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следственные связи в явлениях окружающей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действительности, находить причину бытового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явления и предвидеть нежелательные последствия</a:t>
                      </a:r>
                      <a:endParaRPr lang="ru-RU" sz="1100" b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100" dirty="0" smtClean="0">
                        <a:latin typeface="PT Sans"/>
                      </a:endParaRPr>
                    </a:p>
                  </a:txBody>
                  <a:tcPr marT="34290" marB="34290"/>
                </a:tc>
              </a:tr>
              <a:tr h="15852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Освоение правил устройства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домашней жизни,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повседневной бытовой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деятельности (покупка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продуктов, приготовление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еды, стирка, глажка, чистка и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ремонт одежды, поддержание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чистоты в доме, создание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тепла и уюта); понимание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предназначения окружающих предметов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уточненные представления об устройстве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домашней жизни; умение включаться в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разнообразные повседневные дела, принимать в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них посильное участие, брать на себя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ответственность в каких-то областях домашней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жизни. Прогресс оценивается по овладению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бытовыми навыками, наличию постоянных и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удовлетворительно выполняемых обязанностей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ru-RU" sz="1100" b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100" dirty="0" smtClean="0">
                        <a:latin typeface="PT Sans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6641284" y="4181834"/>
            <a:ext cx="2376264" cy="7197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Дети с ЗПР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80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1717" y="0"/>
            <a:ext cx="3635896" cy="702078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C:\Users\MSShafigullin\Desktop\Проекты\Ассоциация выпускников\kfu_logo_2l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11" y="202699"/>
            <a:ext cx="2945406" cy="29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891456" y="54005"/>
            <a:ext cx="0" cy="594066"/>
          </a:xfrm>
          <a:prstGeom prst="line">
            <a:avLst/>
          </a:prstGeom>
          <a:ln w="28575">
            <a:solidFill>
              <a:srgbClr val="0054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91457" y="54005"/>
            <a:ext cx="51106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Овладение социально-бытовыми умениями,</a:t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используемыми в повседневной </a:t>
            </a:r>
            <a:r>
              <a:rPr lang="ru-RU" sz="2000" b="1" dirty="0" smtClean="0">
                <a:solidFill>
                  <a:srgbClr val="C00000"/>
                </a:solidFill>
              </a:rPr>
              <a:t>жизни</a:t>
            </a:r>
            <a:endParaRPr lang="ru-RU" sz="2000" b="1" dirty="0">
              <a:solidFill>
                <a:srgbClr val="C00000"/>
              </a:solidFill>
              <a:latin typeface="PT Sans"/>
            </a:endParaRPr>
          </a:p>
        </p:txBody>
      </p:sp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xmlns="" id="{2D541BF0-7295-40D5-8579-3DEBC5BACC74}"/>
              </a:ext>
            </a:extLst>
          </p:cNvPr>
          <p:cNvSpPr txBox="1">
            <a:spLocks/>
          </p:cNvSpPr>
          <p:nvPr/>
        </p:nvSpPr>
        <p:spPr>
          <a:xfrm>
            <a:off x="6539867" y="49015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36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803120"/>
              </p:ext>
            </p:extLst>
          </p:nvPr>
        </p:nvGraphicFramePr>
        <p:xfrm>
          <a:off x="301813" y="1275070"/>
          <a:ext cx="8518659" cy="3611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596"/>
                <a:gridCol w="5750063"/>
              </a:tblGrid>
              <a:tr h="681412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Направления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коррекционной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работы</a:t>
                      </a:r>
                      <a:endParaRPr lang="ru-RU" sz="1500" dirty="0">
                        <a:latin typeface="PT Sans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Требования к результатам</a:t>
                      </a:r>
                      <a:endParaRPr lang="ru-RU" sz="1500" b="1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>
                        <a:latin typeface="PT Sans"/>
                      </a:endParaRPr>
                    </a:p>
                  </a:txBody>
                  <a:tcPr marT="34290" marB="34290"/>
                </a:tc>
              </a:tr>
              <a:tr h="19423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Ориентировка в устройстве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/>
                      </a:r>
                      <a:b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ru-RU" sz="1200" b="1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школьной жизни, участие в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/>
                      </a:r>
                      <a:b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ru-RU" sz="1200" b="1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повседневной жизни класса,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ru-RU" sz="1200" b="1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принятие на себя</a:t>
                      </a:r>
                      <a:r>
                        <a:rPr lang="ru-RU" sz="12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ru-RU" sz="1200" b="1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обязанностей наряду с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/>
                      </a:r>
                      <a:b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ru-RU" sz="1200" b="1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другими детьми</a:t>
                      </a:r>
                      <a:endParaRPr lang="ru-RU" sz="12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адекватные представления об устройстве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школьной жизни.;</a:t>
                      </a:r>
                      <a:r>
                        <a:rPr lang="ru-RU" sz="11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своение установленных норм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школьного поведения (на уроке, на перемене, в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школьной столовой, на прогулке);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адекватное учебное поведение на уроке: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соблюдение общепринятых дисциплинарных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правил;</a:t>
                      </a:r>
                      <a:r>
                        <a:rPr lang="ru-RU" sz="11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мение планировать свои действия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соответствии с поставленной учебной задачей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условиями ее реализации; осуществлять итоговый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пошаговый контроль по результату своей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работы; вносить необходимые коррективы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основе  учета характера сделанных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ошибок; осуществлять осознанную </a:t>
                      </a:r>
                      <a:r>
                        <a:rPr lang="ru-RU" sz="11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саморегуляцию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учебно-познавательной деятельности;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(или прогресс ребенка в этом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направлении) включаться в разнообразные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повседневные школьные дела, брать на себя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ответственность</a:t>
                      </a:r>
                    </a:p>
                  </a:txBody>
                  <a:tcPr marT="34290" marB="34290"/>
                </a:tc>
              </a:tr>
              <a:tr h="8428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</a:t>
                      </a:r>
                      <a:r>
                        <a:rPr lang="ru-RU" sz="12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стремления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участвовать в устройстве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праздника, понимания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значения праздника дома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в школе</a:t>
                      </a:r>
                      <a:endParaRPr lang="ru-RU" sz="12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усвоение и осмысление годового цикла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семейных и школьных праздников, осмысление их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значения и особенностей;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стремление ребенка включаться в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подготовку и проведение праздника, потребность и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выбирать и предлагать форму своего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участия в этой деятельности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397738" y="3009499"/>
            <a:ext cx="2518077" cy="7863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Дети с ЗПР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1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1717" y="0"/>
            <a:ext cx="3635896" cy="702078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C:\Users\MSShafigullin\Desktop\Проекты\Ассоциация выпускников\kfu_logo_2l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11" y="202699"/>
            <a:ext cx="2945406" cy="29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891456" y="54005"/>
            <a:ext cx="0" cy="594066"/>
          </a:xfrm>
          <a:prstGeom prst="line">
            <a:avLst/>
          </a:prstGeom>
          <a:ln w="28575">
            <a:solidFill>
              <a:srgbClr val="0054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04036" y="251902"/>
            <a:ext cx="4833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Овладение навыками коммуникации</a:t>
            </a:r>
            <a:endParaRPr lang="ru-RU" sz="2000" b="1" dirty="0">
              <a:solidFill>
                <a:srgbClr val="C00000"/>
              </a:solidFill>
              <a:latin typeface="PT Sans"/>
            </a:endParaRPr>
          </a:p>
        </p:txBody>
      </p:sp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xmlns="" id="{2D541BF0-7295-40D5-8579-3DEBC5BACC74}"/>
              </a:ext>
            </a:extLst>
          </p:cNvPr>
          <p:cNvSpPr txBox="1">
            <a:spLocks/>
          </p:cNvSpPr>
          <p:nvPr/>
        </p:nvSpPr>
        <p:spPr>
          <a:xfrm>
            <a:off x="6539867" y="49015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37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067275"/>
              </p:ext>
            </p:extLst>
          </p:nvPr>
        </p:nvGraphicFramePr>
        <p:xfrm>
          <a:off x="301811" y="850771"/>
          <a:ext cx="8518662" cy="42859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565"/>
                <a:gridCol w="5750097"/>
              </a:tblGrid>
              <a:tr h="803207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Направления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коррекционной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работы</a:t>
                      </a:r>
                      <a:endParaRPr lang="ru-RU" sz="1500" dirty="0">
                        <a:latin typeface="PT Sans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Требования к результатам</a:t>
                      </a:r>
                      <a:endParaRPr lang="ru-RU" sz="1500" b="1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>
                        <a:latin typeface="PT Sans"/>
                      </a:endParaRPr>
                    </a:p>
                  </a:txBody>
                  <a:tcPr marT="34290" marB="34290"/>
                </a:tc>
              </a:tr>
              <a:tr h="26999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знаний о правилах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коммуникации и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умения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использовать их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актуальных для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ребенка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житейских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ситуациях</a:t>
                      </a:r>
                      <a:endParaRPr lang="ru-RU" sz="12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решать актуальные житейские задачи, используя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коммуникацию (вербальную, невербальную) как средство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достижения цели;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осуществлять самоконтроль за произношением в процессе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коммуникации;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вступить в разговор, задать вопрос,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сформулировать просьбу, выразить свои намерения, завершить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разговор;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корректно и адекватно выразить отказ,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проявить сочувствие, благодарность,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признательность;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использовать соответствующие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ситуации взаимодействия и формы коммуникации (уважительно обращаться и соблюдать дистанцию в общении со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взрослыми; не прерывать без необходимости разговор других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людей);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наличие успешного опыта использования развернутой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коммуникации в процессе обучения (развернутый ответ на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уроке, пересказ усвоенного материала своими словами)</a:t>
                      </a:r>
                      <a:endParaRPr lang="ru-RU" sz="1100" dirty="0" smtClean="0">
                        <a:latin typeface="PT Sans"/>
                      </a:endParaRPr>
                    </a:p>
                  </a:txBody>
                  <a:tcPr marT="34290" marB="34290"/>
                </a:tc>
              </a:tr>
              <a:tr h="782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i="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Расширение и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ru-RU" sz="1200" b="1" i="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обогащение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/>
                      </a:r>
                      <a:b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ru-RU" sz="1200" b="1" i="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опыта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ru-RU" sz="1200" b="1" i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коммуникации</a:t>
                      </a:r>
                      <a:r>
                        <a:rPr lang="ru-RU" sz="1200" b="1" i="0" baseline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ru-RU" sz="1200" b="1" i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ребенка </a:t>
                      </a:r>
                      <a:r>
                        <a:rPr lang="ru-RU" sz="1200" b="1" i="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в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ru-RU" sz="1200" b="1" i="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ближнем </a:t>
                      </a:r>
                      <a:r>
                        <a:rPr lang="ru-RU" sz="1200" b="1" i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и</a:t>
                      </a:r>
                      <a:r>
                        <a:rPr lang="ru-RU" sz="1200" b="1" i="0" baseline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ru-RU" sz="1200" b="1" i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дальнем</a:t>
                      </a:r>
                      <a:r>
                        <a:rPr lang="ru-RU" sz="1200" b="1" i="0" baseline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ru-RU" sz="1200" b="1" i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окружении</a:t>
                      </a:r>
                      <a:endParaRPr lang="ru-RU" sz="1200" b="1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ru-RU" sz="1100" b="0" i="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расширение круга ситуаций (выход за рамки школьных и</a:t>
                      </a:r>
                      <a: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/>
                      </a:r>
                      <a:b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</a:br>
                      <a:r>
                        <a:rPr lang="ru-RU" sz="1100" b="0" i="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домашних взаимодействий), в которых ребенок </a:t>
                      </a:r>
                      <a:r>
                        <a:rPr lang="ru-RU" sz="1100" b="0" i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может</a:t>
                      </a:r>
                      <a:r>
                        <a:rPr lang="ru-RU" sz="1100" b="0" i="1" baseline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ru-RU" sz="1100" b="0" i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применять </a:t>
                      </a:r>
                      <a:r>
                        <a:rPr lang="ru-RU" sz="1100" b="0" i="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усвоенные коммуникативные умения и навыки </a:t>
                      </a:r>
                      <a:r>
                        <a:rPr lang="ru-RU" sz="1100" b="0" i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как</a:t>
                      </a:r>
                      <a:r>
                        <a:rPr lang="ru-RU" sz="1100" b="0" i="1" baseline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ru-RU" sz="1100" b="0" i="0" dirty="0" smtClean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средство </a:t>
                      </a:r>
                      <a:r>
                        <a:rPr lang="ru-RU" sz="1100" b="0" i="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достижения цели</a:t>
                      </a:r>
                      <a:endParaRPr lang="ru-RU" sz="1100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416269" y="3003799"/>
            <a:ext cx="2376264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Дети с ЗПР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2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1717" y="0"/>
            <a:ext cx="3635896" cy="702078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C:\Users\MSShafigullin\Desktop\Проекты\Ассоциация выпускников\kfu_logo_2l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11" y="202699"/>
            <a:ext cx="2945406" cy="29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891456" y="54005"/>
            <a:ext cx="0" cy="594066"/>
          </a:xfrm>
          <a:prstGeom prst="line">
            <a:avLst/>
          </a:prstGeom>
          <a:ln w="28575">
            <a:solidFill>
              <a:srgbClr val="0054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04036" y="251902"/>
            <a:ext cx="4833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Дифференциация и осмысление картины мира</a:t>
            </a:r>
            <a:endParaRPr lang="ru-RU" sz="2000" b="1" dirty="0">
              <a:solidFill>
                <a:srgbClr val="C00000"/>
              </a:solidFill>
              <a:latin typeface="PT Sans"/>
            </a:endParaRPr>
          </a:p>
        </p:txBody>
      </p:sp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xmlns="" id="{2D541BF0-7295-40D5-8579-3DEBC5BACC74}"/>
              </a:ext>
            </a:extLst>
          </p:cNvPr>
          <p:cNvSpPr txBox="1">
            <a:spLocks/>
          </p:cNvSpPr>
          <p:nvPr/>
        </p:nvSpPr>
        <p:spPr>
          <a:xfrm>
            <a:off x="6539867" y="49015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38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247913"/>
              </p:ext>
            </p:extLst>
          </p:nvPr>
        </p:nvGraphicFramePr>
        <p:xfrm>
          <a:off x="301811" y="909681"/>
          <a:ext cx="8518662" cy="3531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565"/>
                <a:gridCol w="5750097"/>
              </a:tblGrid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Направления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коррекционной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работы</a:t>
                      </a:r>
                      <a:endParaRPr lang="ru-RU" sz="1500" dirty="0">
                        <a:latin typeface="PT Sans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Требования к результатам</a:t>
                      </a:r>
                      <a:endParaRPr lang="ru-RU" sz="1500" b="1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>
                        <a:latin typeface="PT Sans"/>
                      </a:endParaRPr>
                    </a:p>
                  </a:txBody>
                  <a:tcPr marT="34290" marB="34290"/>
                </a:tc>
              </a:tr>
              <a:tr h="16687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Расширение и обогащение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опыта реального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взаимодействия ребенка с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бытовым окружением,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миром природных явлений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вещей, формирование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адекватного представления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 опасности и безопасности</a:t>
                      </a:r>
                      <a:endParaRPr lang="ru-RU" sz="11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адекватность бытового поведения ребенка с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точки зрения</a:t>
                      </a:r>
                      <a:r>
                        <a:rPr lang="ru-RU" sz="11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опасности/безопасности и для себя, и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окружающих, с точки зрения сохранности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окружающей предметной и природной среды;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использование вещей в соответствии с их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функциями, принятым порядком и характером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наличной ситуации; умение прогнозировать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последствия неправильного, неаккуратного,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неосторожного использования вещей;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расширение и накопление знакомых и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разнообразно освоенных мест за пределами дома и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школы: двора, дачи, леса, парка, речки, городских и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загородных достопримечательностей и др.</a:t>
                      </a:r>
                      <a:endParaRPr lang="ru-RU" sz="1100" dirty="0" smtClean="0">
                        <a:latin typeface="+mn-lt"/>
                      </a:endParaRPr>
                    </a:p>
                  </a:txBody>
                  <a:tcPr marT="34290" marB="34290"/>
                </a:tc>
              </a:tr>
              <a:tr h="1108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адекватной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возрасту ребенка целостной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подробной картины мира,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упорядоченной во времени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пространстве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1100" b="1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ориентироваться в реалиях природных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явлений; умение устанавливать взаимосвязь между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объектами и явлениями окружающей природной и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социальной действительности (понимать, что «будет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обязательно», «иногда может быть», «не может быть»); умение прогнозировать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последствия воздействия природных явлений и избегать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нежелательных последствий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6637707" y="4164712"/>
            <a:ext cx="2376264" cy="9616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Дети с ЗПР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2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1717" y="0"/>
            <a:ext cx="3635896" cy="702078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C:\Users\MSShafigullin\Desktop\Проекты\Ассоциация выпускников\kfu_logo_2l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11" y="202699"/>
            <a:ext cx="2945406" cy="29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891456" y="54005"/>
            <a:ext cx="0" cy="594066"/>
          </a:xfrm>
          <a:prstGeom prst="line">
            <a:avLst/>
          </a:prstGeom>
          <a:ln w="28575">
            <a:solidFill>
              <a:srgbClr val="0054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04036" y="251902"/>
            <a:ext cx="4833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Дифференциация и осмысление картины мира</a:t>
            </a:r>
            <a:endParaRPr lang="ru-RU" sz="2000" b="1" dirty="0">
              <a:solidFill>
                <a:srgbClr val="C00000"/>
              </a:solidFill>
              <a:latin typeface="PT Sans"/>
            </a:endParaRPr>
          </a:p>
        </p:txBody>
      </p:sp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xmlns="" id="{2D541BF0-7295-40D5-8579-3DEBC5BACC74}"/>
              </a:ext>
            </a:extLst>
          </p:cNvPr>
          <p:cNvSpPr txBox="1">
            <a:spLocks/>
          </p:cNvSpPr>
          <p:nvPr/>
        </p:nvSpPr>
        <p:spPr>
          <a:xfrm>
            <a:off x="6539867" y="49015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39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300122"/>
              </p:ext>
            </p:extLst>
          </p:nvPr>
        </p:nvGraphicFramePr>
        <p:xfrm>
          <a:off x="107505" y="959788"/>
          <a:ext cx="8784975" cy="4133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5116"/>
                <a:gridCol w="5929859"/>
              </a:tblGrid>
              <a:tr h="770231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Направления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коррекционной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работы</a:t>
                      </a:r>
                      <a:endParaRPr lang="ru-RU" sz="1500" dirty="0">
                        <a:latin typeface="PT Sans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Требования к результатам</a:t>
                      </a:r>
                      <a:endParaRPr lang="ru-RU" sz="1500" b="1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>
                        <a:latin typeface="PT Sans"/>
                      </a:endParaRPr>
                    </a:p>
                  </a:txBody>
                  <a:tcPr marT="34290" marB="34290"/>
                </a:tc>
              </a:tr>
              <a:tr h="2214069">
                <a:tc>
                  <a:txBody>
                    <a:bodyPr/>
                    <a:lstStyle/>
                    <a:p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внимания и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интереса ребенка к новизне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изменчивости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окружающего, к их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изучению; понимания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значения собственной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активности во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взаимодействии со средой</a:t>
                      </a:r>
                      <a:endParaRPr lang="ru-RU" sz="11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1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развитие у ребенка любознательности,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наблюдательности, способности замечать новое,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задавать вопросы, включаться в совместную со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взрослым исследовательскую деятельность; </a:t>
                      </a:r>
                    </a:p>
                    <a:p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осуществлять поиск необходимой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информации для решения социальных задач,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выделять существенную информацию из сообщений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разных видов;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осуществлять анализ объектов с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выделением существенных и несущественных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признаков, устанавливать причинно-следственные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связи в наблюдаемом круге явлений, строить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рассуждения в форме связей простых суждений об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объекте; </a:t>
                      </a:r>
                    </a:p>
                    <a:p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накопление опыта в освоении нового при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помощи экскурсий и путешествий, умение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осуществлять запись (фиксацию) выборочной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информации об окружающем мире и о себе самом, в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т.ч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с помощью инструментов ИКТ</a:t>
                      </a:r>
                      <a:endParaRPr lang="ru-RU" sz="1100" dirty="0" smtClean="0">
                        <a:latin typeface="+mn-lt"/>
                      </a:endParaRPr>
                    </a:p>
                  </a:txBody>
                  <a:tcPr marT="34290" marB="34290"/>
                </a:tc>
              </a:tr>
              <a:tr h="11492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Развитие способности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взаимодействовать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другими людьми,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осмыслять и присваивать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чужой опыт, делиться своим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опытом, используя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вербальные и невербальные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возможности)</a:t>
                      </a:r>
                      <a:endParaRPr lang="ru-RU" sz="1100" b="1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в понятной для окружающих форме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передавать свои впечатления, соображения,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умозаключения; умение принимать и включать в свой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личный опыт жизненный опыт других людей; умение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делиться своими воспоминаниями, впечатлениями и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планами с другими людьми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608099" y="3119499"/>
            <a:ext cx="2163701" cy="8204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Дети с ЗПР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73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87534"/>
            <a:ext cx="6480720" cy="68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692319"/>
              </p:ext>
            </p:extLst>
          </p:nvPr>
        </p:nvGraphicFramePr>
        <p:xfrm>
          <a:off x="900113" y="1131590"/>
          <a:ext cx="8064375" cy="3935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627784" y="0"/>
            <a:ext cx="63367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Законодательное закрепление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правовых </a:t>
            </a:r>
            <a:r>
              <a:rPr lang="ru-RU" altLang="ru-RU" sz="2000" b="1" dirty="0">
                <a:solidFill>
                  <a:srgbClr val="C00000"/>
                </a:solidFill>
              </a:rPr>
              <a:t>механизмов реализации права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лиц </a:t>
            </a:r>
            <a:r>
              <a:rPr lang="ru-RU" altLang="ru-RU" sz="2000" b="1" dirty="0">
                <a:solidFill>
                  <a:srgbClr val="C00000"/>
                </a:solidFill>
              </a:rPr>
              <a:t>с ОВЗ на включение 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                                   в </a:t>
            </a:r>
            <a:r>
              <a:rPr lang="ru-RU" altLang="ru-RU" sz="2000" b="1" dirty="0">
                <a:solidFill>
                  <a:srgbClr val="C00000"/>
                </a:solidFill>
              </a:rPr>
              <a:t>существующую образовательную  среду</a:t>
            </a:r>
          </a:p>
        </p:txBody>
      </p:sp>
    </p:spTree>
    <p:extLst>
      <p:ext uri="{BB962C8B-B14F-4D97-AF65-F5344CB8AC3E}">
        <p14:creationId xmlns:p14="http://schemas.microsoft.com/office/powerpoint/2010/main" val="12620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21717" y="0"/>
            <a:ext cx="3635896" cy="702078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C:\Users\MSShafigullin\Desktop\Проекты\Ассоциация выпускников\kfu_logo_2l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11" y="202699"/>
            <a:ext cx="2945406" cy="29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891456" y="54005"/>
            <a:ext cx="0" cy="594066"/>
          </a:xfrm>
          <a:prstGeom prst="line">
            <a:avLst/>
          </a:prstGeom>
          <a:ln w="28575">
            <a:solidFill>
              <a:srgbClr val="0054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91456" y="54005"/>
            <a:ext cx="51459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Адекватные возрасту дифференциация </a:t>
            </a:r>
            <a:r>
              <a:rPr lang="ru-RU" sz="2000" b="1" dirty="0" smtClean="0">
                <a:solidFill>
                  <a:srgbClr val="C00000"/>
                </a:solidFill>
              </a:rPr>
              <a:t>                      и </a:t>
            </a:r>
            <a:r>
              <a:rPr lang="ru-RU" sz="2000" b="1" dirty="0">
                <a:solidFill>
                  <a:srgbClr val="C00000"/>
                </a:solidFill>
              </a:rPr>
              <a:t>осмысление своего социального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>
                <a:solidFill>
                  <a:srgbClr val="C00000"/>
                </a:solidFill>
              </a:rPr>
              <a:t>окружения, принятых ценностей </a:t>
            </a:r>
            <a:r>
              <a:rPr lang="ru-RU" sz="2000" b="1" dirty="0" smtClean="0">
                <a:solidFill>
                  <a:srgbClr val="C00000"/>
                </a:solidFill>
              </a:rPr>
              <a:t>                                     и </a:t>
            </a:r>
            <a:r>
              <a:rPr lang="ru-RU" sz="2000" b="1" dirty="0">
                <a:solidFill>
                  <a:srgbClr val="C00000"/>
                </a:solidFill>
              </a:rPr>
              <a:t>социальных ролей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PT Sans"/>
            </a:endParaRPr>
          </a:p>
        </p:txBody>
      </p:sp>
      <p:sp>
        <p:nvSpPr>
          <p:cNvPr id="16" name="Номер слайда 2">
            <a:extLst>
              <a:ext uri="{FF2B5EF4-FFF2-40B4-BE49-F238E27FC236}">
                <a16:creationId xmlns:a16="http://schemas.microsoft.com/office/drawing/2014/main" xmlns="" id="{2D541BF0-7295-40D5-8579-3DEBC5BACC74}"/>
              </a:ext>
            </a:extLst>
          </p:cNvPr>
          <p:cNvSpPr txBox="1">
            <a:spLocks/>
          </p:cNvSpPr>
          <p:nvPr/>
        </p:nvSpPr>
        <p:spPr>
          <a:xfrm>
            <a:off x="6539867" y="49015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40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170128"/>
              </p:ext>
            </p:extLst>
          </p:nvPr>
        </p:nvGraphicFramePr>
        <p:xfrm>
          <a:off x="179512" y="1347614"/>
          <a:ext cx="8857935" cy="4102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8828"/>
                <a:gridCol w="5979107"/>
              </a:tblGrid>
              <a:tr h="767858"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Направления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коррекционной</a:t>
                      </a:r>
                      <a:b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работы</a:t>
                      </a:r>
                      <a:endParaRPr lang="ru-RU" sz="1500" dirty="0">
                        <a:latin typeface="PT Sans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Требования к результатам</a:t>
                      </a:r>
                      <a:endParaRPr lang="ru-RU" sz="1500" b="1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400" dirty="0">
                        <a:latin typeface="PT Sans"/>
                      </a:endParaRPr>
                    </a:p>
                  </a:txBody>
                  <a:tcPr marT="34290" marB="34290"/>
                </a:tc>
              </a:tr>
              <a:tr h="10936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представлений о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правилах поведения в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разных социальных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ситуациях и с людьми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разного социального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статуса</a:t>
                      </a:r>
                      <a:endParaRPr lang="ru-RU" sz="11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100" b="1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представления об общественных нормах, социально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одобряемых и не одобряемых формах поведения в обществе;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стремление к соблюдению правил поведения в разных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социальных ситуациях с людьми разного статуса: с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близкими в семье, с учителями и учениками в школе, с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незнакомыми людьми и т.д.</a:t>
                      </a:r>
                      <a:endParaRPr lang="ru-RU" sz="1100" dirty="0" smtClean="0">
                        <a:latin typeface="+mn-lt"/>
                      </a:endParaRPr>
                    </a:p>
                  </a:txBody>
                  <a:tcPr marT="34290" marB="34290"/>
                </a:tc>
              </a:tr>
              <a:tr h="11453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Освоение необходимых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ребенку социальных</a:t>
                      </a:r>
                      <a:r>
                        <a:rPr lang="ru-RU" sz="11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ритуалов</a:t>
                      </a:r>
                      <a:endParaRPr lang="ru-RU" sz="11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1" dirty="0">
                        <a:effectLst/>
                        <a:latin typeface="Calibri Light" panose="020F0302020204030204" pitchFamily="34" charset="0"/>
                        <a:ea typeface="Calibri" panose="020F05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адекватно использовать принятые в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окружении ребенка социальные ритуалы;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вступить в контакт и общаться в соответствии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возрастом</a:t>
                      </a:r>
                      <a:r>
                        <a:rPr lang="ru-RU" sz="11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социальным статусом собеседника,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корректно привлечь к себе внимание, отстраниться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нежелательного контакта;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корректно выразить свои чувства, отказ,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недовольство, благодарность, сочувствие, намерение,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просьбу, опасение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10955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Освоение возможностей и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допустимых границ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социальных контактов,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выработки адекватной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дистанции в зависимости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 ситуации общения</a:t>
                      </a:r>
                      <a:endParaRPr lang="ru-RU" sz="11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проявлять инициативу, корректно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устанавливать и ограничивать контакт;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не быть назойливым в своих просьбах и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требованиях, быть благодарным за проявление внимания и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оказание помощи;</a:t>
                      </a: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умение применять формы выражения своих чувств в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соответствии с ситуацией социального контакта и статусом</a:t>
                      </a:r>
                      <a:r>
                        <a:rPr lang="ru-RU" sz="1100" b="0" i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участников взаимодействия</a:t>
                      </a:r>
                      <a:endParaRPr lang="ru-RU" sz="11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Овал 8"/>
          <p:cNvSpPr/>
          <p:nvPr/>
        </p:nvSpPr>
        <p:spPr>
          <a:xfrm>
            <a:off x="301811" y="3579863"/>
            <a:ext cx="2686013" cy="7200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Дети с ЗПР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59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41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0"/>
            <a:ext cx="5832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Алгоритм действий образовательной организации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                   по </a:t>
            </a:r>
            <a:r>
              <a:rPr lang="ru-RU" altLang="ru-RU" sz="2000" b="1" dirty="0">
                <a:solidFill>
                  <a:srgbClr val="C00000"/>
                </a:solidFill>
              </a:rPr>
              <a:t>созданию специальных образовательных условий для детей с ОВЗ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99592" y="1038974"/>
            <a:ext cx="3960440" cy="1604784"/>
          </a:xfrm>
          <a:prstGeom prst="roundRect">
            <a:avLst>
              <a:gd name="adj" fmla="val 207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1" indent="-342900">
              <a:defRPr/>
            </a:pPr>
            <a:r>
              <a:rPr lang="ru-RU" altLang="ru-RU" sz="1600" b="1" dirty="0" smtClean="0">
                <a:solidFill>
                  <a:srgbClr val="C00000"/>
                </a:solidFill>
              </a:rPr>
              <a:t>            </a:t>
            </a:r>
          </a:p>
          <a:p>
            <a:pPr marL="342900" lvl="1" indent="-342900">
              <a:defRPr/>
            </a:pPr>
            <a:r>
              <a:rPr lang="ru-RU" altLang="ru-RU" sz="1600" b="1" dirty="0">
                <a:solidFill>
                  <a:srgbClr val="C00000"/>
                </a:solidFill>
              </a:rPr>
              <a:t> </a:t>
            </a:r>
            <a:r>
              <a:rPr lang="ru-RU" altLang="ru-RU" sz="1600" b="1" dirty="0" smtClean="0">
                <a:solidFill>
                  <a:srgbClr val="C00000"/>
                </a:solidFill>
              </a:rPr>
              <a:t>           </a:t>
            </a:r>
            <a:r>
              <a:rPr lang="ru-RU" altLang="ru-RU" sz="1600" b="1" dirty="0" smtClean="0">
                <a:solidFill>
                  <a:srgbClr val="002060"/>
                </a:solidFill>
              </a:rPr>
              <a:t>Государственная </a:t>
            </a:r>
            <a:r>
              <a:rPr lang="ru-RU" altLang="ru-RU" sz="1600" b="1" dirty="0">
                <a:solidFill>
                  <a:srgbClr val="002060"/>
                </a:solidFill>
              </a:rPr>
              <a:t>программа «Доступная среда» на 2011- 202</a:t>
            </a:r>
            <a:r>
              <a:rPr lang="en-US" altLang="ru-RU" sz="1600" b="1" dirty="0">
                <a:solidFill>
                  <a:srgbClr val="002060"/>
                </a:solidFill>
              </a:rPr>
              <a:t>5</a:t>
            </a:r>
            <a:r>
              <a:rPr lang="ru-RU" altLang="ru-RU" sz="1600" b="1" dirty="0">
                <a:solidFill>
                  <a:srgbClr val="002060"/>
                </a:solidFill>
              </a:rPr>
              <a:t> годы»  </a:t>
            </a:r>
            <a:r>
              <a:rPr lang="ru-RU" altLang="ru-RU" sz="1600" b="1" dirty="0"/>
              <a:t>(утв. постановлением Правительства </a:t>
            </a:r>
            <a:r>
              <a:rPr lang="ru-RU" altLang="ru-RU" sz="1600" b="1" dirty="0" smtClean="0"/>
              <a:t>Российской Федерации </a:t>
            </a:r>
            <a:r>
              <a:rPr lang="ru-RU" altLang="ru-RU" sz="1600" b="1" dirty="0"/>
              <a:t>от 29 марта 2019 г. </a:t>
            </a:r>
            <a:endParaRPr lang="ru-RU" altLang="ru-RU" sz="1600" b="1" dirty="0" smtClean="0"/>
          </a:p>
          <a:p>
            <a:pPr marL="342900" lvl="1" indent="-342900">
              <a:defRPr/>
            </a:pPr>
            <a:r>
              <a:rPr lang="ru-RU" altLang="ru-RU" sz="1600" b="1" dirty="0"/>
              <a:t> </a:t>
            </a:r>
            <a:r>
              <a:rPr lang="ru-RU" altLang="ru-RU" sz="1600" b="1" dirty="0" smtClean="0"/>
              <a:t>       N </a:t>
            </a:r>
            <a:r>
              <a:rPr lang="ru-RU" altLang="ru-RU" sz="1600" b="1" dirty="0"/>
              <a:t>363)</a:t>
            </a:r>
          </a:p>
          <a:p>
            <a:pPr marL="342900" lvl="1" indent="-342900">
              <a:defRPr/>
            </a:pPr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99592" y="2935529"/>
            <a:ext cx="3960440" cy="16636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600" b="1" dirty="0">
                <a:solidFill>
                  <a:srgbClr val="002060"/>
                </a:solidFill>
              </a:rPr>
              <a:t>Примерное положение о психолого-педагогическом консилиуме</a:t>
            </a:r>
          </a:p>
          <a:p>
            <a:r>
              <a:rPr lang="ru-RU" altLang="ru-RU" sz="1600" b="1" dirty="0">
                <a:solidFill>
                  <a:srgbClr val="002060"/>
                </a:solidFill>
              </a:rPr>
              <a:t>образовательной организации </a:t>
            </a:r>
            <a:r>
              <a:rPr lang="ru-RU" altLang="ru-RU" sz="1600" b="1" dirty="0" smtClean="0">
                <a:solidFill>
                  <a:srgbClr val="002060"/>
                </a:solidFill>
              </a:rPr>
              <a:t>                              </a:t>
            </a:r>
            <a:r>
              <a:rPr lang="ru-RU" altLang="ru-RU" sz="1600" b="1" dirty="0" smtClean="0"/>
              <a:t>(</a:t>
            </a:r>
            <a:r>
              <a:rPr lang="ru-RU" altLang="ru-RU" sz="1600" b="1" dirty="0"/>
              <a:t>утв. распоряжением Министерства Просвещения Российской Федерации </a:t>
            </a:r>
            <a:r>
              <a:rPr lang="ru-RU" altLang="ru-RU" sz="1600" b="1" dirty="0" smtClean="0"/>
              <a:t>   от </a:t>
            </a:r>
            <a:r>
              <a:rPr lang="ru-RU" altLang="ru-RU" sz="1600" b="1" dirty="0"/>
              <a:t>9 сентября 2019 г. N р-93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076056" y="1038973"/>
            <a:ext cx="3888432" cy="3793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/>
          </a:p>
          <a:p>
            <a:pPr algn="ctr"/>
            <a:endParaRPr lang="ru-RU" sz="1600" b="1" dirty="0"/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Постановление от 28 сентября 2020  </a:t>
            </a:r>
            <a:r>
              <a:rPr lang="ru-RU" sz="1600" b="1" dirty="0" smtClean="0">
                <a:solidFill>
                  <a:srgbClr val="002060"/>
                </a:solidFill>
              </a:rPr>
              <a:t>года </a:t>
            </a:r>
            <a:r>
              <a:rPr lang="ru-RU" sz="1600" b="1" dirty="0">
                <a:solidFill>
                  <a:srgbClr val="002060"/>
                </a:solidFill>
              </a:rPr>
              <a:t>N 28  «Об утверждении санитарных правил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СП 2.4.3648-20 «</a:t>
            </a:r>
            <a:r>
              <a:rPr lang="ru-RU" sz="1600" b="1" dirty="0" smtClean="0">
                <a:solidFill>
                  <a:srgbClr val="002060"/>
                </a:solidFill>
              </a:rPr>
              <a:t>Санитарно-эпидемиологические </a:t>
            </a:r>
            <a:r>
              <a:rPr lang="ru-RU" sz="1600" b="1" dirty="0">
                <a:solidFill>
                  <a:srgbClr val="002060"/>
                </a:solidFill>
              </a:rPr>
              <a:t>требования к </a:t>
            </a:r>
            <a:r>
              <a:rPr lang="ru-RU" sz="1600" b="1" dirty="0" smtClean="0">
                <a:solidFill>
                  <a:srgbClr val="002060"/>
                </a:solidFill>
              </a:rPr>
              <a:t>организациям </a:t>
            </a:r>
            <a:r>
              <a:rPr lang="ru-RU" sz="1600" b="1" dirty="0">
                <a:solidFill>
                  <a:srgbClr val="002060"/>
                </a:solidFill>
              </a:rPr>
              <a:t>воспитания и обучения, отдыха и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оздоровления детей и молодежи»</a:t>
            </a:r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4730868" y="3477918"/>
            <a:ext cx="69037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2745508" y="2427734"/>
            <a:ext cx="484632" cy="6866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66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42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5896" y="1"/>
            <a:ext cx="5508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  <a:cs typeface="Calibri Light" pitchFamily="34" charset="0"/>
              </a:rPr>
              <a:t>Локальные акты образовательной организации в части включения ребенка </a:t>
            </a:r>
            <a:r>
              <a:rPr lang="ru-RU" altLang="ru-RU" sz="2000" b="1" dirty="0" smtClean="0">
                <a:solidFill>
                  <a:srgbClr val="C00000"/>
                </a:solidFill>
                <a:cs typeface="Calibri Light" pitchFamily="34" charset="0"/>
              </a:rPr>
              <a:t> с </a:t>
            </a:r>
            <a:r>
              <a:rPr lang="ru-RU" altLang="ru-RU" sz="2000" b="1" dirty="0">
                <a:solidFill>
                  <a:srgbClr val="C00000"/>
                </a:solidFill>
                <a:cs typeface="Calibri Light" pitchFamily="34" charset="0"/>
              </a:rPr>
              <a:t>ОВЗ в учебно-воспитательный процесс</a:t>
            </a:r>
          </a:p>
          <a:p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203598"/>
            <a:ext cx="8064896" cy="35722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Arial" pitchFamily="34" charset="0"/>
              <a:buAutoNum type="arabicPeriod"/>
            </a:pPr>
            <a:endParaRPr lang="ru-RU" altLang="ru-RU" sz="1600" b="1" dirty="0" smtClean="0"/>
          </a:p>
          <a:p>
            <a:pPr algn="just">
              <a:buFont typeface="Arial" pitchFamily="34" charset="0"/>
              <a:buAutoNum type="arabicPeriod"/>
            </a:pPr>
            <a:r>
              <a:rPr lang="ru-RU" altLang="ru-RU" sz="1600" b="1" dirty="0" smtClean="0"/>
              <a:t>Положение </a:t>
            </a:r>
            <a:r>
              <a:rPr lang="ru-RU" altLang="ru-RU" sz="1600" b="1" dirty="0"/>
              <a:t>об организации обучения и воспитания детей с ОВЗ.</a:t>
            </a:r>
          </a:p>
          <a:p>
            <a:pPr algn="just">
              <a:buFont typeface="Arial" pitchFamily="34" charset="0"/>
              <a:buAutoNum type="arabicPeriod"/>
            </a:pPr>
            <a:r>
              <a:rPr lang="ru-RU" altLang="ru-RU" sz="1600" b="1" dirty="0"/>
              <a:t>Паспорт доступности образовательной организации.</a:t>
            </a:r>
          </a:p>
          <a:p>
            <a:pPr algn="just">
              <a:buFont typeface="Arial" pitchFamily="34" charset="0"/>
              <a:buAutoNum type="arabicPeriod"/>
            </a:pPr>
            <a:r>
              <a:rPr lang="ru-RU" altLang="ru-RU" sz="1600" b="1" dirty="0"/>
              <a:t>Положение о психолого-педагогическом консилиуме (</a:t>
            </a:r>
            <a:r>
              <a:rPr lang="ru-RU" altLang="ru-RU" sz="1600" b="1" dirty="0" err="1"/>
              <a:t>ППк</a:t>
            </a:r>
            <a:r>
              <a:rPr lang="ru-RU" altLang="ru-RU" sz="1600" b="1" dirty="0"/>
              <a:t>) с приложением (приказ о создании </a:t>
            </a:r>
            <a:r>
              <a:rPr lang="ru-RU" altLang="ru-RU" sz="1600" b="1" dirty="0" err="1"/>
              <a:t>ППк</a:t>
            </a:r>
            <a:r>
              <a:rPr lang="ru-RU" altLang="ru-RU" sz="1600" b="1" dirty="0"/>
              <a:t>, приказ о составе </a:t>
            </a:r>
            <a:r>
              <a:rPr lang="ru-RU" altLang="ru-RU" sz="1600" b="1" dirty="0" err="1"/>
              <a:t>ППк</a:t>
            </a:r>
            <a:r>
              <a:rPr lang="ru-RU" altLang="ru-RU" sz="1600" b="1" dirty="0"/>
              <a:t> на начало учебного года, должностные обязанности членов </a:t>
            </a:r>
            <a:r>
              <a:rPr lang="ru-RU" altLang="ru-RU" sz="1600" b="1" dirty="0" err="1"/>
              <a:t>ППк</a:t>
            </a:r>
            <a:r>
              <a:rPr lang="ru-RU" altLang="ru-RU" sz="1600" b="1" dirty="0"/>
              <a:t> и т.д.).</a:t>
            </a:r>
          </a:p>
          <a:p>
            <a:pPr algn="just">
              <a:buFont typeface="Arial" pitchFamily="34" charset="0"/>
              <a:buAutoNum type="arabicPeriod"/>
            </a:pPr>
            <a:r>
              <a:rPr lang="ru-RU" altLang="ru-RU" sz="1600" b="1" dirty="0"/>
              <a:t>Положение об организации психолого-педагогического сопровождения ребенка с ОВЗ в учебном процессе, в </a:t>
            </a:r>
            <a:r>
              <a:rPr lang="ru-RU" altLang="ru-RU" sz="1600" b="1" dirty="0" err="1"/>
              <a:t>т.ч</a:t>
            </a:r>
            <a:r>
              <a:rPr lang="ru-RU" altLang="ru-RU" sz="1600" b="1" dirty="0"/>
              <a:t>. через взаимодействие с ППМС-центром </a:t>
            </a:r>
            <a:r>
              <a:rPr lang="ru-RU" altLang="ru-RU" sz="1600" b="1" dirty="0" smtClean="0"/>
              <a:t>и</a:t>
            </a:r>
            <a:r>
              <a:rPr lang="en-US" altLang="ru-RU" sz="1600" b="1" dirty="0" smtClean="0"/>
              <a:t>/</a:t>
            </a:r>
            <a:r>
              <a:rPr lang="ru-RU" altLang="ru-RU" sz="1600" b="1" dirty="0"/>
              <a:t>или </a:t>
            </a:r>
            <a:r>
              <a:rPr lang="ru-RU" altLang="ru-RU" sz="1600" b="1" dirty="0" smtClean="0"/>
              <a:t>                                              с </a:t>
            </a:r>
            <a:r>
              <a:rPr lang="ru-RU" altLang="ru-RU" sz="1600" b="1" dirty="0"/>
              <a:t>образовательными организациями, реализующими адаптированные основные общеобразовательные программы, учреждениями здравоохранения и социальной защиты (договор о сотрудничестве).</a:t>
            </a:r>
          </a:p>
          <a:p>
            <a:pPr algn="just">
              <a:buFont typeface="Arial" pitchFamily="34" charset="0"/>
              <a:buAutoNum type="arabicPeriod"/>
            </a:pPr>
            <a:r>
              <a:rPr lang="ru-RU" altLang="ru-RU" sz="1600" b="1" dirty="0"/>
              <a:t>Договор с родителями детей с ОВЗ.</a:t>
            </a:r>
          </a:p>
          <a:p>
            <a:pPr algn="just">
              <a:buFont typeface="Arial" pitchFamily="34" charset="0"/>
              <a:buAutoNum type="arabicPeriod"/>
            </a:pPr>
            <a:r>
              <a:rPr lang="ru-RU" altLang="ru-RU" sz="1600" b="1" dirty="0"/>
              <a:t>Положение о разработке и реализации индивидуального учебного плана ребенка </a:t>
            </a:r>
            <a:r>
              <a:rPr lang="ru-RU" altLang="ru-RU" sz="1600" b="1" dirty="0" smtClean="0"/>
              <a:t>                             с </a:t>
            </a:r>
            <a:r>
              <a:rPr lang="ru-RU" altLang="ru-RU" sz="1600" b="1" dirty="0"/>
              <a:t>ОВЗ.</a:t>
            </a:r>
          </a:p>
          <a:p>
            <a:pPr algn="just">
              <a:buFont typeface="Arial" pitchFamily="34" charset="0"/>
              <a:buAutoNum type="arabicPeriod"/>
            </a:pPr>
            <a:r>
              <a:rPr lang="ru-RU" altLang="ru-RU" sz="1600" b="1" dirty="0"/>
              <a:t>Положение о разработке и реализации адаптированной образовательной программы</a:t>
            </a:r>
          </a:p>
          <a:p>
            <a:pPr algn="ctr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2240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3"/>
          <p:cNvSpPr txBox="1">
            <a:spLocks noChangeArrowheads="1"/>
          </p:cNvSpPr>
          <p:nvPr/>
        </p:nvSpPr>
        <p:spPr bwMode="auto">
          <a:xfrm>
            <a:off x="530413" y="250031"/>
            <a:ext cx="80768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C00000"/>
                </a:solidFill>
              </a:rPr>
              <a:t>Государственная программа «Доступная среда» на 2011- 202</a:t>
            </a:r>
            <a:r>
              <a:rPr lang="en-US" altLang="ru-RU" b="1" dirty="0">
                <a:solidFill>
                  <a:srgbClr val="C00000"/>
                </a:solidFill>
              </a:rPr>
              <a:t>5</a:t>
            </a:r>
            <a:r>
              <a:rPr lang="ru-RU" altLang="ru-RU" b="1" dirty="0">
                <a:solidFill>
                  <a:srgbClr val="C00000"/>
                </a:solidFill>
              </a:rPr>
              <a:t> годы»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grpSp>
        <p:nvGrpSpPr>
          <p:cNvPr id="27651" name="Group 12"/>
          <p:cNvGrpSpPr>
            <a:grpSpLocks/>
          </p:cNvGrpSpPr>
          <p:nvPr/>
        </p:nvGrpSpPr>
        <p:grpSpPr bwMode="auto">
          <a:xfrm>
            <a:off x="0" y="4731541"/>
            <a:ext cx="9144000" cy="461355"/>
            <a:chOff x="0" y="3870"/>
            <a:chExt cx="5760" cy="523"/>
          </a:xfrm>
        </p:grpSpPr>
        <p:pic>
          <p:nvPicPr>
            <p:cNvPr id="2766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63" name="TextBox 3"/>
            <p:cNvSpPr txBox="1">
              <a:spLocks noChangeArrowheads="1"/>
            </p:cNvSpPr>
            <p:nvPr/>
          </p:nvSpPr>
          <p:spPr bwMode="auto">
            <a:xfrm>
              <a:off x="1383" y="3974"/>
              <a:ext cx="4322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b="1" dirty="0">
                  <a:solidFill>
                    <a:srgbClr val="1F497D"/>
                  </a:solidFill>
                  <a:latin typeface="Calibri" pitchFamily="34" charset="0"/>
                  <a:cs typeface="Arial" pitchFamily="34" charset="0"/>
                </a:rPr>
                <a:t>Министерство образования и науки Республики Татарстан</a:t>
              </a:r>
            </a:p>
          </p:txBody>
        </p:sp>
      </p:grpSp>
      <p:graphicFrame>
        <p:nvGraphicFramePr>
          <p:cNvPr id="148544" name="Group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175839"/>
              </p:ext>
            </p:extLst>
          </p:nvPr>
        </p:nvGraphicFramePr>
        <p:xfrm>
          <a:off x="53753" y="1131590"/>
          <a:ext cx="9002937" cy="2592288"/>
        </p:xfrm>
        <a:graphic>
          <a:graphicData uri="http://schemas.openxmlformats.org/drawingml/2006/table">
            <a:tbl>
              <a:tblPr/>
              <a:tblGrid>
                <a:gridCol w="3000979"/>
                <a:gridCol w="3000979"/>
                <a:gridCol w="3000979"/>
              </a:tblGrid>
              <a:tr h="259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Адаптация зданий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(помещений) образовательных учреждений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Оснащение специальным учебным оборудованием, мебелью, методической литературой и др. 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Повышение квалификации                      и профессиональная переподготовка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педагогических кадров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01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2"/>
          <p:cNvSpPr txBox="1">
            <a:spLocks noChangeArrowheads="1"/>
          </p:cNvSpPr>
          <p:nvPr/>
        </p:nvSpPr>
        <p:spPr bwMode="auto">
          <a:xfrm>
            <a:off x="250825" y="141685"/>
            <a:ext cx="86423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C00000"/>
                </a:solidFill>
              </a:rPr>
              <a:t>Организация доступной среды </a:t>
            </a:r>
          </a:p>
          <a:p>
            <a:pPr algn="ctr"/>
            <a:r>
              <a:rPr lang="ru-RU" altLang="ru-RU" b="1" dirty="0">
                <a:solidFill>
                  <a:srgbClr val="C00000"/>
                </a:solidFill>
              </a:rPr>
              <a:t>в</a:t>
            </a:r>
            <a:r>
              <a:rPr lang="ru-RU" altLang="ru-RU" b="1" dirty="0" smtClean="0">
                <a:solidFill>
                  <a:srgbClr val="C00000"/>
                </a:solidFill>
              </a:rPr>
              <a:t> учреждениях  </a:t>
            </a:r>
            <a:r>
              <a:rPr lang="ru-RU" altLang="ru-RU" b="1" dirty="0" err="1" smtClean="0">
                <a:solidFill>
                  <a:srgbClr val="C00000"/>
                </a:solidFill>
              </a:rPr>
              <a:t>МОиН</a:t>
            </a:r>
            <a:r>
              <a:rPr lang="ru-RU" altLang="ru-RU" b="1" dirty="0" smtClean="0">
                <a:solidFill>
                  <a:srgbClr val="C00000"/>
                </a:solidFill>
              </a:rPr>
              <a:t> РТ</a:t>
            </a:r>
            <a:endParaRPr lang="ru-RU" alt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151760" name="Group 208"/>
          <p:cNvGraphicFramePr>
            <a:graphicFrameLocks noGrp="1"/>
          </p:cNvGraphicFramePr>
          <p:nvPr/>
        </p:nvGraphicFramePr>
        <p:xfrm>
          <a:off x="0" y="897731"/>
          <a:ext cx="9144000" cy="4209048"/>
        </p:xfrm>
        <a:graphic>
          <a:graphicData uri="http://schemas.openxmlformats.org/drawingml/2006/table">
            <a:tbl>
              <a:tblPr/>
              <a:tblGrid>
                <a:gridCol w="2286000"/>
                <a:gridCol w="2286000"/>
                <a:gridCol w="2286000"/>
                <a:gridCol w="2286000"/>
              </a:tblGrid>
              <a:tr h="9966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ЗОНА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ПЕРЕДВИЖЕНИЯ</a:t>
                      </a: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ЗОНА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ОБУЧЕНИЯ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(КЛАСС)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ЗОНА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КОМФОРТНОГО ПРЕБЫВАНИЯ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ЗОНА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ПОЛУЧЕНИЯ МЕД. ПОМОЩИ</a:t>
                      </a: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11932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Широкие двери,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желательно раздвижные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Наличие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специальной мебели и оборудования.</a:t>
                      </a: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Холлы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Организация кабинетов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для осмотра  детей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348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Отсутствие порогов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Комнаты отдыха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Диагностические кабинеты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02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Указатели</a:t>
                      </a: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Туалеты,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приспособленные для инвалидов</a:t>
                      </a: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Специальные устройства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для работы с инвалидами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348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Освещенность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8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Поручни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70" marB="3427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8706" name="Group 12"/>
          <p:cNvGrpSpPr>
            <a:grpSpLocks/>
          </p:cNvGrpSpPr>
          <p:nvPr/>
        </p:nvGrpSpPr>
        <p:grpSpPr bwMode="auto">
          <a:xfrm>
            <a:off x="0" y="4731541"/>
            <a:ext cx="9144000" cy="461355"/>
            <a:chOff x="0" y="3870"/>
            <a:chExt cx="5760" cy="523"/>
          </a:xfrm>
        </p:grpSpPr>
        <p:pic>
          <p:nvPicPr>
            <p:cNvPr id="28707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708" name="TextBox 3"/>
            <p:cNvSpPr txBox="1">
              <a:spLocks noChangeArrowheads="1"/>
            </p:cNvSpPr>
            <p:nvPr/>
          </p:nvSpPr>
          <p:spPr bwMode="auto">
            <a:xfrm>
              <a:off x="1383" y="3974"/>
              <a:ext cx="4322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pitchFamily="34" charset="0"/>
                </a:rPr>
                <a:t>Министерство образования и науки Республики Татарстан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469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"/>
          <p:cNvSpPr txBox="1">
            <a:spLocks noChangeArrowheads="1"/>
          </p:cNvSpPr>
          <p:nvPr/>
        </p:nvSpPr>
        <p:spPr bwMode="auto">
          <a:xfrm>
            <a:off x="430214" y="357187"/>
            <a:ext cx="87137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chemeClr val="tx2"/>
                </a:solidFill>
              </a:rPr>
              <a:t>ВНЕШНИЙ КОНТУР.  ПОДЪЕЗДНЫЕ </a:t>
            </a:r>
            <a:r>
              <a:rPr lang="ru-RU" altLang="ru-RU" sz="2000" b="1" dirty="0" smtClean="0">
                <a:solidFill>
                  <a:schemeClr val="tx2"/>
                </a:solidFill>
              </a:rPr>
              <a:t>ПУТИ</a:t>
            </a:r>
            <a:endParaRPr lang="ru-RU" altLang="ru-RU" sz="2000" b="1" dirty="0">
              <a:solidFill>
                <a:schemeClr val="tx2"/>
              </a:solidFill>
            </a:endParaRPr>
          </a:p>
        </p:txBody>
      </p:sp>
      <p:pic>
        <p:nvPicPr>
          <p:cNvPr id="29699" name="Picture 2" descr="http://www.grif.kiev.ua/files/images/08_2010/12810198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139553"/>
            <a:ext cx="2895600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6" descr="http://adm.incoat.ru/images/148935098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650" y="2139554"/>
            <a:ext cx="4832350" cy="271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4" descr="http://uaprom-image.s3.amazonaws.com/151828_w640_h640_132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1113235"/>
            <a:ext cx="11938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Box 2"/>
          <p:cNvSpPr txBox="1">
            <a:spLocks noChangeArrowheads="1"/>
          </p:cNvSpPr>
          <p:nvPr/>
        </p:nvSpPr>
        <p:spPr bwMode="auto">
          <a:xfrm>
            <a:off x="250825" y="793204"/>
            <a:ext cx="6985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2400" dirty="0">
                <a:latin typeface="Calibri" pitchFamily="34" charset="0"/>
              </a:rPr>
              <a:t>Рекомендуемые атрибуты у образовательных учреждений</a:t>
            </a:r>
          </a:p>
        </p:txBody>
      </p:sp>
      <p:pic>
        <p:nvPicPr>
          <p:cNvPr id="29703" name="Picture 2" descr="http://ts3.mm.bing.net/images/thumbnail.aspx?q=1303853538298&amp;id=191f329429899ead48554fdff9ffffeb&amp;url=http%3a%2f%2fnadoroge.org.ua%2fimg%2f7_16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68003"/>
            <a:ext cx="152400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4" name="Group 12"/>
          <p:cNvGrpSpPr>
            <a:grpSpLocks/>
          </p:cNvGrpSpPr>
          <p:nvPr/>
        </p:nvGrpSpPr>
        <p:grpSpPr bwMode="auto">
          <a:xfrm>
            <a:off x="0" y="4731541"/>
            <a:ext cx="9144000" cy="461355"/>
            <a:chOff x="0" y="3870"/>
            <a:chExt cx="5760" cy="523"/>
          </a:xfrm>
        </p:grpSpPr>
        <p:pic>
          <p:nvPicPr>
            <p:cNvPr id="29705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6" name="TextBox 3"/>
            <p:cNvSpPr txBox="1">
              <a:spLocks noChangeArrowheads="1"/>
            </p:cNvSpPr>
            <p:nvPr/>
          </p:nvSpPr>
          <p:spPr bwMode="auto">
            <a:xfrm>
              <a:off x="1383" y="3974"/>
              <a:ext cx="4322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pitchFamily="34" charset="0"/>
                </a:rPr>
                <a:t>Министерство образования и науки Республики Татарстан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586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ourt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32"/>
          <a:stretch>
            <a:fillRect/>
          </a:stretch>
        </p:blipFill>
        <p:spPr bwMode="auto">
          <a:xfrm>
            <a:off x="0" y="2143125"/>
            <a:ext cx="91440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Box 1"/>
          <p:cNvSpPr txBox="1">
            <a:spLocks noChangeArrowheads="1"/>
          </p:cNvSpPr>
          <p:nvPr/>
        </p:nvSpPr>
        <p:spPr bwMode="auto">
          <a:xfrm>
            <a:off x="22225" y="22622"/>
            <a:ext cx="88201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chemeClr val="tx2"/>
                </a:solidFill>
              </a:rPr>
              <a:t>ВНЕШНИЙ КОНТУР.</a:t>
            </a:r>
          </a:p>
          <a:p>
            <a:pPr algn="ctr"/>
            <a:r>
              <a:rPr lang="ru-RU" altLang="ru-RU" sz="2000" b="1" dirty="0">
                <a:solidFill>
                  <a:schemeClr val="tx2"/>
                </a:solidFill>
              </a:rPr>
              <a:t>ЗОНА ПЕРЕДВИЖЕНИЯ</a:t>
            </a:r>
          </a:p>
        </p:txBody>
      </p:sp>
      <p:grpSp>
        <p:nvGrpSpPr>
          <p:cNvPr id="30724" name="Group 12"/>
          <p:cNvGrpSpPr>
            <a:grpSpLocks/>
          </p:cNvGrpSpPr>
          <p:nvPr/>
        </p:nvGrpSpPr>
        <p:grpSpPr bwMode="auto">
          <a:xfrm>
            <a:off x="0" y="4731541"/>
            <a:ext cx="9144000" cy="461355"/>
            <a:chOff x="0" y="3870"/>
            <a:chExt cx="5760" cy="523"/>
          </a:xfrm>
        </p:grpSpPr>
        <p:pic>
          <p:nvPicPr>
            <p:cNvPr id="30726" name="Рисунок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27" name="TextBox 3"/>
            <p:cNvSpPr txBox="1">
              <a:spLocks noChangeArrowheads="1"/>
            </p:cNvSpPr>
            <p:nvPr/>
          </p:nvSpPr>
          <p:spPr bwMode="auto">
            <a:xfrm>
              <a:off x="1383" y="3974"/>
              <a:ext cx="4322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pitchFamily="34" charset="0"/>
                </a:rPr>
                <a:t>Министерство образования и науки Республики Татарстан</a:t>
              </a:r>
            </a:p>
          </p:txBody>
        </p:sp>
      </p:grpSp>
      <p:sp>
        <p:nvSpPr>
          <p:cNvPr id="30725" name="Text Box 9"/>
          <p:cNvSpPr txBox="1">
            <a:spLocks noChangeArrowheads="1"/>
          </p:cNvSpPr>
          <p:nvPr/>
        </p:nvSpPr>
        <p:spPr bwMode="auto">
          <a:xfrm>
            <a:off x="323851" y="1131590"/>
            <a:ext cx="86406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2000" dirty="0"/>
              <a:t>При устройстве съездов с тротуара около здания допускается увеличивать продольный уклон до 10% на протяжении не более 10 </a:t>
            </a:r>
            <a:r>
              <a:rPr lang="ru-RU" altLang="ru-RU" sz="2000" dirty="0" smtClean="0"/>
              <a:t>м</a:t>
            </a: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386836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 descr="incoming_group_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4157663" cy="2337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 descr="crossing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-182166"/>
            <a:ext cx="5003800" cy="281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function_zone_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339578"/>
            <a:ext cx="5026025" cy="2803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6"/>
          <p:cNvSpPr txBox="1">
            <a:spLocks noChangeArrowheads="1"/>
          </p:cNvSpPr>
          <p:nvPr/>
        </p:nvSpPr>
        <p:spPr bwMode="auto">
          <a:xfrm>
            <a:off x="4248151" y="2726532"/>
            <a:ext cx="4932363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600" dirty="0">
                <a:solidFill>
                  <a:schemeClr val="tx2"/>
                </a:solidFill>
              </a:rPr>
              <a:t>Участки поверхности</a:t>
            </a:r>
            <a:r>
              <a:rPr lang="ru-RU" altLang="ru-RU" sz="1600" dirty="0"/>
              <a:t> на путях движения на расстоянии 0,6 м перед дверными проемами и входами на пандусы должны иметь </a:t>
            </a:r>
            <a:r>
              <a:rPr lang="ru-RU" altLang="ru-RU" sz="1600" dirty="0">
                <a:solidFill>
                  <a:schemeClr val="tx2"/>
                </a:solidFill>
              </a:rPr>
              <a:t>рифленую и/или контрастно окрашенную</a:t>
            </a:r>
            <a:r>
              <a:rPr lang="ru-RU" altLang="ru-RU" sz="1600" dirty="0"/>
              <a:t> поверхность для обеспечения доступа в здание слабовидящих и  слабослышащих </a:t>
            </a:r>
            <a:r>
              <a:rPr lang="ru-RU" altLang="ru-RU" sz="1600" dirty="0" smtClean="0"/>
              <a:t>инвалидов</a:t>
            </a:r>
            <a:endParaRPr lang="ru-RU" altLang="ru-RU" sz="1600" dirty="0"/>
          </a:p>
        </p:txBody>
      </p:sp>
      <p:grpSp>
        <p:nvGrpSpPr>
          <p:cNvPr id="31750" name="Group 12"/>
          <p:cNvGrpSpPr>
            <a:grpSpLocks/>
          </p:cNvGrpSpPr>
          <p:nvPr/>
        </p:nvGrpSpPr>
        <p:grpSpPr bwMode="auto">
          <a:xfrm>
            <a:off x="0" y="4731541"/>
            <a:ext cx="9144000" cy="461355"/>
            <a:chOff x="0" y="3870"/>
            <a:chExt cx="5760" cy="523"/>
          </a:xfrm>
        </p:grpSpPr>
        <p:pic>
          <p:nvPicPr>
            <p:cNvPr id="31751" name="Рисунок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2" name="TextBox 3"/>
            <p:cNvSpPr txBox="1">
              <a:spLocks noChangeArrowheads="1"/>
            </p:cNvSpPr>
            <p:nvPr/>
          </p:nvSpPr>
          <p:spPr bwMode="auto">
            <a:xfrm>
              <a:off x="1383" y="3974"/>
              <a:ext cx="4322" cy="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pitchFamily="34" charset="0"/>
                </a:rPr>
                <a:t>Министерство образования и науки Республики Татарстан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664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bezpregrad.com/entrance/rampant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1" y="3381376"/>
            <a:ext cx="3179763" cy="1040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2" descr="C:\Users\Пользователь\Desktop\ФОТО\МЗ РТ\ДКРБ\IMG_45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13" t="18546" r="-557" b="-835"/>
          <a:stretch>
            <a:fillRect/>
          </a:stretch>
        </p:blipFill>
        <p:spPr bwMode="auto">
          <a:xfrm>
            <a:off x="250826" y="603350"/>
            <a:ext cx="4090975" cy="4042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Box 1"/>
          <p:cNvSpPr txBox="1">
            <a:spLocks noChangeArrowheads="1"/>
          </p:cNvSpPr>
          <p:nvPr/>
        </p:nvSpPr>
        <p:spPr bwMode="auto">
          <a:xfrm>
            <a:off x="250826" y="3921919"/>
            <a:ext cx="37449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dirty="0">
                <a:solidFill>
                  <a:srgbClr val="002060"/>
                </a:solidFill>
              </a:rPr>
              <a:t>Внешний пандус с двумя уровнями поручней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116013" y="2085975"/>
            <a:ext cx="0" cy="1295400"/>
          </a:xfrm>
          <a:prstGeom prst="straightConnector1">
            <a:avLst/>
          </a:prstGeom>
          <a:ln w="28575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692275" y="2409825"/>
            <a:ext cx="0" cy="647700"/>
          </a:xfrm>
          <a:prstGeom prst="straightConnector1">
            <a:avLst/>
          </a:prstGeom>
          <a:ln w="28575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763713" y="2571750"/>
            <a:ext cx="576262" cy="161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2060"/>
                </a:solidFill>
              </a:rPr>
              <a:t>70 см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8314" y="2301479"/>
            <a:ext cx="574675" cy="161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90 см</a:t>
            </a:r>
          </a:p>
        </p:txBody>
      </p:sp>
      <p:sp>
        <p:nvSpPr>
          <p:cNvPr id="32777" name="TextBox 14"/>
          <p:cNvSpPr txBox="1">
            <a:spLocks noChangeArrowheads="1"/>
          </p:cNvSpPr>
          <p:nvPr/>
        </p:nvSpPr>
        <p:spPr bwMode="auto">
          <a:xfrm>
            <a:off x="4810919" y="516999"/>
            <a:ext cx="3997325" cy="31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050" dirty="0">
                <a:latin typeface="Calibri" pitchFamily="34" charset="0"/>
              </a:rPr>
              <a:t>Уклон пандуса для маломобильных групп населения допускается от 5 до 8 %. Если пер</a:t>
            </a:r>
            <a:r>
              <a:rPr lang="ru-RU" altLang="ru-RU" sz="1050" dirty="0">
                <a:solidFill>
                  <a:schemeClr val="bg1"/>
                </a:solidFill>
                <a:latin typeface="Calibri" pitchFamily="34" charset="0"/>
              </a:rPr>
              <a:t>епад </a:t>
            </a:r>
            <a:r>
              <a:rPr lang="ru-RU" altLang="ru-RU" sz="1050" dirty="0">
                <a:latin typeface="Calibri" pitchFamily="34" charset="0"/>
              </a:rPr>
              <a:t>высот менее чем 0,2 метра допускается 10 %. Один пролет пандуса для инвалидов не должен превышать по высоте 0,8 метра при уклоне 8 % (т.е. длина не более 10 метров). При большей длине пандуса необходима промежуточная площадка.</a:t>
            </a:r>
          </a:p>
          <a:p>
            <a:r>
              <a:rPr lang="ru-RU" altLang="ru-RU" sz="1050" dirty="0">
                <a:latin typeface="Calibri" pitchFamily="34" charset="0"/>
              </a:rPr>
              <a:t>Если пандус планируется использовать для одностороннего движения то ширина - не менее 1 метра, при двустороннем движении - не менее 1,8 метра. Поворотная площадка пандуса для инвалидной коляски должна быть глубиной не менее 1,5 метра на горизонтальном участке. В начале и в конце подъёма пандуса следует устраивать горизонтальные площадки длиной не менее 1,4-1,5 м. По внешним боковым краям </a:t>
            </a:r>
            <a:r>
              <a:rPr lang="ru-RU" altLang="ru-RU" sz="1050" dirty="0">
                <a:latin typeface="Calibri" pitchFamily="34" charset="0"/>
                <a:hlinkClick r:id="rId4"/>
              </a:rPr>
              <a:t>пандуса для инвалидов</a:t>
            </a:r>
            <a:r>
              <a:rPr lang="ru-RU" altLang="ru-RU" sz="1050" dirty="0">
                <a:latin typeface="Calibri" pitchFamily="34" charset="0"/>
              </a:rPr>
              <a:t> должны быть предусмотрены бортики высотой не менее 5 см. По обеим сторонам пандуса предусматриваются ограждения с поручнями. </a:t>
            </a:r>
            <a:r>
              <a:rPr lang="ru-RU" altLang="ru-RU" sz="1050" dirty="0">
                <a:latin typeface="Calibri" pitchFamily="34" charset="0"/>
                <a:hlinkClick r:id="rId5" action="ppaction://hlinkfile"/>
              </a:rPr>
              <a:t>Поручни перил</a:t>
            </a:r>
            <a:r>
              <a:rPr lang="ru-RU" altLang="ru-RU" sz="1050" dirty="0">
                <a:latin typeface="Calibri" pitchFamily="34" charset="0"/>
              </a:rPr>
              <a:t> у пандусов следует располагать на высоте 0,7 и 0,9 м и выполнять их непрерывными по всей длине.</a:t>
            </a:r>
          </a:p>
          <a:p>
            <a:endParaRPr lang="ru-RU" altLang="ru-RU" sz="1050" dirty="0">
              <a:latin typeface="Calibri" pitchFamily="34" charset="0"/>
            </a:endParaRPr>
          </a:p>
        </p:txBody>
      </p:sp>
      <p:sp>
        <p:nvSpPr>
          <p:cNvPr id="32778" name="TextBox 13"/>
          <p:cNvSpPr txBox="1">
            <a:spLocks noChangeArrowheads="1"/>
          </p:cNvSpPr>
          <p:nvPr/>
        </p:nvSpPr>
        <p:spPr bwMode="auto">
          <a:xfrm>
            <a:off x="1476376" y="141685"/>
            <a:ext cx="54721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chemeClr val="tx2"/>
                </a:solidFill>
              </a:rPr>
              <a:t>ПАНДУС</a:t>
            </a:r>
          </a:p>
        </p:txBody>
      </p:sp>
      <p:grpSp>
        <p:nvGrpSpPr>
          <p:cNvPr id="32779" name="Group 12"/>
          <p:cNvGrpSpPr>
            <a:grpSpLocks/>
          </p:cNvGrpSpPr>
          <p:nvPr/>
        </p:nvGrpSpPr>
        <p:grpSpPr bwMode="auto">
          <a:xfrm>
            <a:off x="0" y="4607719"/>
            <a:ext cx="9144000" cy="556022"/>
            <a:chOff x="0" y="3870"/>
            <a:chExt cx="5760" cy="467"/>
          </a:xfrm>
        </p:grpSpPr>
        <p:pic>
          <p:nvPicPr>
            <p:cNvPr id="3278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1" name="TextBox 3"/>
            <p:cNvSpPr txBox="1">
              <a:spLocks noChangeArrowheads="1"/>
            </p:cNvSpPr>
            <p:nvPr/>
          </p:nvSpPr>
          <p:spPr bwMode="auto">
            <a:xfrm>
              <a:off x="1383" y="3974"/>
              <a:ext cx="380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pitchFamily="34" charset="0"/>
                </a:rPr>
                <a:t>Министерство образования и науки Республики Татарстан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599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1"/>
          <p:cNvSpPr txBox="1">
            <a:spLocks noChangeArrowheads="1"/>
          </p:cNvSpPr>
          <p:nvPr/>
        </p:nvSpPr>
        <p:spPr bwMode="auto">
          <a:xfrm>
            <a:off x="611188" y="951310"/>
            <a:ext cx="33131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600">
                <a:solidFill>
                  <a:schemeClr val="bg1"/>
                </a:solidFill>
                <a:latin typeface="Calibri" pitchFamily="34" charset="0"/>
              </a:rPr>
              <a:t>Пандус Камско-Полянской районной больницы</a:t>
            </a:r>
          </a:p>
        </p:txBody>
      </p:sp>
      <p:sp>
        <p:nvSpPr>
          <p:cNvPr id="33795" name="TextBox 3"/>
          <p:cNvSpPr txBox="1">
            <a:spLocks noChangeArrowheads="1"/>
          </p:cNvSpPr>
          <p:nvPr/>
        </p:nvSpPr>
        <p:spPr bwMode="auto">
          <a:xfrm>
            <a:off x="250826" y="230981"/>
            <a:ext cx="82089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chemeClr val="tx2"/>
                </a:solidFill>
              </a:rPr>
              <a:t>ВХОДНАЯ ГРУППА.  ЗОНА </a:t>
            </a:r>
            <a:r>
              <a:rPr lang="ru-RU" altLang="ru-RU" sz="2000" b="1" dirty="0" smtClean="0">
                <a:solidFill>
                  <a:schemeClr val="tx2"/>
                </a:solidFill>
              </a:rPr>
              <a:t>ПЕРЕДВИЖЕНИЯ</a:t>
            </a:r>
            <a:endParaRPr lang="ru-RU" altLang="ru-RU" sz="2000" b="1" dirty="0">
              <a:solidFill>
                <a:schemeClr val="tx2"/>
              </a:solidFill>
            </a:endParaRPr>
          </a:p>
        </p:txBody>
      </p:sp>
      <p:pic>
        <p:nvPicPr>
          <p:cNvPr id="33796" name="Picture 3" descr="Z:\Common\ОТДЕЛ ТЕХНАДЗОРА\Доступная среда\Презентация\Презентация шк. 177\IMG_06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5807"/>
            <a:ext cx="4211638" cy="2369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Z:\Common\ОТДЕЛ ТЕХНАДЗОРА\Доступная среда\Презентация\Школа №172 Снимки для коллегии\IMG_24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5348"/>
            <a:ext cx="4211638" cy="2368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 descr="Z:\Common\ОТДЕЛ ТЕХНАДЗОРА\Доступная среда\Презентация\Презентация гимн.12\ПАНДУС 12 ГИМН\Изображение 008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3118248"/>
            <a:ext cx="3600450" cy="2025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Прямоугольник 2"/>
          <p:cNvSpPr>
            <a:spLocks noChangeArrowheads="1"/>
          </p:cNvSpPr>
          <p:nvPr/>
        </p:nvSpPr>
        <p:spPr bwMode="auto">
          <a:xfrm>
            <a:off x="4356100" y="735807"/>
            <a:ext cx="45720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400" b="1">
                <a:solidFill>
                  <a:srgbClr val="002060"/>
                </a:solidFill>
                <a:latin typeface="Calibri" pitchFamily="34" charset="0"/>
              </a:rPr>
              <a:t>Входная группа для маломобильных групп населения </a:t>
            </a:r>
          </a:p>
          <a:p>
            <a:r>
              <a:rPr lang="ru-RU" altLang="ru-RU" sz="1400">
                <a:solidFill>
                  <a:srgbClr val="002060"/>
                </a:solidFill>
                <a:latin typeface="Calibri" pitchFamily="34" charset="0"/>
              </a:rPr>
              <a:t>Хотя бы один вход должен быть приспособлен для маломобильных групп населения . Хотя бы одно из дверных полотен должна быть шириной не менее 900 мм. В связи с этим двери чаще всего делают не симметричные, а полуторные. Пороги и перепады нежелательны, в крайнем случае не более 2,5 см. Если в дверном полотне есть стекло на высоте до 0,3 метра то оно защищается противоударной полосой. Не допускается применение дверей на качающихся петлях и дверей-вертушек на путях движения инвалидов.</a:t>
            </a:r>
          </a:p>
          <a:p>
            <a:endParaRPr lang="ru-RU" altLang="ru-RU" sz="140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ru-RU" altLang="ru-RU" sz="1400">
                <a:solidFill>
                  <a:srgbClr val="C00000"/>
                </a:solidFill>
                <a:latin typeface="Calibri" pitchFamily="34" charset="0"/>
              </a:rPr>
              <a:t>Дверь должна открываться в противоположную от пандуса сторону.</a:t>
            </a:r>
          </a:p>
        </p:txBody>
      </p:sp>
      <p:grpSp>
        <p:nvGrpSpPr>
          <p:cNvPr id="33801" name="Group 12"/>
          <p:cNvGrpSpPr>
            <a:grpSpLocks/>
          </p:cNvGrpSpPr>
          <p:nvPr/>
        </p:nvGrpSpPr>
        <p:grpSpPr bwMode="auto">
          <a:xfrm>
            <a:off x="0" y="4607719"/>
            <a:ext cx="9144000" cy="556022"/>
            <a:chOff x="0" y="3870"/>
            <a:chExt cx="5760" cy="467"/>
          </a:xfrm>
        </p:grpSpPr>
        <p:pic>
          <p:nvPicPr>
            <p:cNvPr id="33802" name="Рисунок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3" name="TextBox 3"/>
            <p:cNvSpPr txBox="1">
              <a:spLocks noChangeArrowheads="1"/>
            </p:cNvSpPr>
            <p:nvPr/>
          </p:nvSpPr>
          <p:spPr bwMode="auto">
            <a:xfrm>
              <a:off x="1383" y="3974"/>
              <a:ext cx="380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pitchFamily="34" charset="0"/>
                </a:rPr>
                <a:t>Министерство образования и науки Республики Татарстан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863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C00000"/>
                </a:solidFill>
                <a:latin typeface="+mj-lt"/>
              </a:rPr>
              <a:t>Статистические данные, представленные                            в открытых источниках</a:t>
            </a:r>
            <a:endParaRPr lang="ru-RU" altLang="ru-RU" sz="20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21" name="Picture 2" descr="Ð Ð´Ð¾ÐºÐ»Ð°Ð´Ðµ Ð£Ð¿Ð¾Ð»Ð½Ð¾Ð¼Ð¾ÑÐµÐ½Ð½Ð¾Ð³Ð¾ Ð¿Ð¾ Ð¿ÑÐ°Ð²Ð°Ð¼ ÑÐµÐ±ÐµÐ½ÐºÐ° Ð² Ð ÐµÑÐ¿ÑÐ±Ð»Ð¸ÐºÐµ Ð¢Ð°ÑÐ°ÑÑÑÐ°Ð½ 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212" y="2571750"/>
            <a:ext cx="3760007" cy="208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64088" y="1131590"/>
            <a:ext cx="360040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Количество детей-инвалидов </a:t>
            </a:r>
            <a:r>
              <a:rPr lang="ru-RU" altLang="ru-RU" b="1" dirty="0" smtClean="0">
                <a:solidFill>
                  <a:srgbClr val="002060"/>
                </a:solidFill>
              </a:rPr>
              <a:t>                     в </a:t>
            </a:r>
            <a:r>
              <a:rPr lang="ru-RU" altLang="ru-RU" b="1" dirty="0">
                <a:solidFill>
                  <a:srgbClr val="002060"/>
                </a:solidFill>
              </a:rPr>
              <a:t>России ежегодно растет  </a:t>
            </a:r>
            <a:r>
              <a:rPr lang="ru-RU" altLang="ru-RU" b="1" dirty="0" smtClean="0">
                <a:solidFill>
                  <a:srgbClr val="002060"/>
                </a:solidFill>
              </a:rPr>
              <a:t>                             на </a:t>
            </a:r>
            <a:r>
              <a:rPr lang="ru-RU" altLang="ru-RU" b="1" dirty="0">
                <a:solidFill>
                  <a:srgbClr val="002060"/>
                </a:solidFill>
              </a:rPr>
              <a:t>15-25 тысяч человек </a:t>
            </a:r>
            <a:endParaRPr lang="ru-RU" altLang="ru-RU" dirty="0">
              <a:solidFill>
                <a:srgbClr val="002060"/>
              </a:solidFill>
            </a:endParaRPr>
          </a:p>
        </p:txBody>
      </p:sp>
      <p:pic>
        <p:nvPicPr>
          <p:cNvPr id="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63859"/>
            <a:ext cx="4400247" cy="129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7584" y="2643758"/>
            <a:ext cx="4176464" cy="21321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rgbClr val="FFFF00"/>
              </a:solidFill>
            </a:endParaRPr>
          </a:p>
          <a:p>
            <a:pPr algn="ctr"/>
            <a:endParaRPr lang="ru-RU" sz="1400" b="1" dirty="0" smtClean="0">
              <a:solidFill>
                <a:srgbClr val="FFFF00"/>
              </a:solidFill>
            </a:endParaRPr>
          </a:p>
          <a:p>
            <a:pPr algn="ctr"/>
            <a:endParaRPr lang="ru-RU" sz="1400" b="1" dirty="0">
              <a:solidFill>
                <a:srgbClr val="FFFF00"/>
              </a:solidFill>
            </a:endParaRPr>
          </a:p>
          <a:p>
            <a:pPr algn="ctr"/>
            <a:endParaRPr lang="ru-RU" sz="1400" b="1" dirty="0" smtClean="0">
              <a:solidFill>
                <a:srgbClr val="FFFF00"/>
              </a:solidFill>
            </a:endParaRPr>
          </a:p>
          <a:p>
            <a:pPr algn="ctr"/>
            <a:endParaRPr lang="ru-RU" sz="1400" b="1" dirty="0">
              <a:solidFill>
                <a:srgbClr val="FFFF00"/>
              </a:solidFill>
            </a:endParaRPr>
          </a:p>
          <a:p>
            <a:pPr algn="ctr"/>
            <a:endParaRPr lang="ru-RU" sz="1400" b="1" dirty="0" smtClean="0">
              <a:solidFill>
                <a:srgbClr val="FFFF00"/>
              </a:solidFill>
            </a:endParaRPr>
          </a:p>
          <a:p>
            <a:pPr algn="ctr"/>
            <a:endParaRPr lang="ru-RU" sz="1400" b="1" dirty="0">
              <a:solidFill>
                <a:srgbClr val="FFFF0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Количество </a:t>
            </a:r>
            <a:r>
              <a:rPr lang="ru-RU" b="1" dirty="0">
                <a:solidFill>
                  <a:srgbClr val="002060"/>
                </a:solidFill>
              </a:rPr>
              <a:t>детей с ОВЗ  в Республике Татарстан в 2015 – 2019 годах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sz="1400" dirty="0"/>
              <a:t>Показатель количества детей с ОВЗ по итогам 2019 года является самым большим за последние </a:t>
            </a:r>
            <a:r>
              <a:rPr lang="ru-RU" sz="1400" dirty="0" smtClean="0"/>
              <a:t>                         пять </a:t>
            </a:r>
            <a:r>
              <a:rPr lang="ru-RU" sz="1400" dirty="0"/>
              <a:t>лет. </a:t>
            </a:r>
            <a:endParaRPr lang="ru-RU" sz="1400" dirty="0" smtClean="0"/>
          </a:p>
          <a:p>
            <a:pPr algn="ctr"/>
            <a:r>
              <a:rPr lang="ru-RU" sz="1400" b="1" dirty="0" smtClean="0"/>
              <a:t>Увеличилась </a:t>
            </a:r>
            <a:r>
              <a:rPr lang="ru-RU" sz="1400" b="1" dirty="0"/>
              <a:t>и доля детей с  ОВЗ от общей численности детского населения </a:t>
            </a:r>
            <a:r>
              <a:rPr lang="ru-RU" sz="1400" b="1" dirty="0" smtClean="0"/>
              <a:t>республики                          </a:t>
            </a:r>
            <a:r>
              <a:rPr lang="ru-RU" sz="1400" b="1" dirty="0"/>
              <a:t>(с 2,3 до 2,7%) </a:t>
            </a:r>
            <a:br>
              <a:rPr lang="ru-RU" sz="1400" b="1" dirty="0"/>
            </a:br>
            <a:endParaRPr lang="ru-RU" sz="1400" b="1" dirty="0">
              <a:solidFill>
                <a:srgbClr val="FFFF00"/>
              </a:solidFill>
            </a:endParaRPr>
          </a:p>
          <a:p>
            <a:pPr algn="ctr"/>
            <a:endParaRPr lang="ru-RU" sz="1400" dirty="0">
              <a:solidFill>
                <a:srgbClr val="FFFF00"/>
              </a:solidFill>
            </a:endParaRPr>
          </a:p>
          <a:p>
            <a:pPr algn="ctr"/>
            <a:endParaRPr lang="ru-RU" sz="1400" dirty="0" smtClean="0">
              <a:solidFill>
                <a:srgbClr val="FFFF00"/>
              </a:solidFill>
            </a:endParaRPr>
          </a:p>
          <a:p>
            <a:pPr algn="ctr"/>
            <a:endParaRPr lang="ru-RU" sz="1400" dirty="0">
              <a:solidFill>
                <a:srgbClr val="FFFF00"/>
              </a:solidFill>
            </a:endParaRPr>
          </a:p>
          <a:p>
            <a:pPr algn="ctr"/>
            <a:endParaRPr lang="ru-RU" sz="1400" dirty="0" smtClean="0">
              <a:solidFill>
                <a:srgbClr val="FFFF00"/>
              </a:solidFill>
            </a:endParaRPr>
          </a:p>
          <a:p>
            <a:pPr algn="ctr"/>
            <a:endParaRPr lang="ru-RU" sz="1400" dirty="0">
              <a:solidFill>
                <a:srgbClr val="FFFF00"/>
              </a:solidFill>
            </a:endParaRPr>
          </a:p>
          <a:p>
            <a:pPr algn="ctr"/>
            <a:endParaRPr lang="ru-RU" sz="1400" dirty="0">
              <a:solidFill>
                <a:srgbClr val="FFFF00"/>
              </a:solidFill>
            </a:endParaRPr>
          </a:p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620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Пользователь\Desktop\ФОТО\МЗ РТ\ДКРБ\IMG_44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19"/>
          <a:stretch>
            <a:fillRect/>
          </a:stretch>
        </p:blipFill>
        <p:spPr bwMode="auto">
          <a:xfrm>
            <a:off x="19050" y="33338"/>
            <a:ext cx="9124950" cy="4561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Box 1"/>
          <p:cNvSpPr txBox="1">
            <a:spLocks noChangeArrowheads="1"/>
          </p:cNvSpPr>
          <p:nvPr/>
        </p:nvSpPr>
        <p:spPr bwMode="auto">
          <a:xfrm>
            <a:off x="2771775" y="4186238"/>
            <a:ext cx="3887788" cy="369332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>
                <a:latin typeface="Calibri" pitchFamily="34" charset="0"/>
              </a:rPr>
              <a:t>Отсутствие порогов</a:t>
            </a:r>
          </a:p>
        </p:txBody>
      </p:sp>
      <p:sp>
        <p:nvSpPr>
          <p:cNvPr id="34820" name="TextBox 2"/>
          <p:cNvSpPr txBox="1">
            <a:spLocks noChangeArrowheads="1"/>
          </p:cNvSpPr>
          <p:nvPr/>
        </p:nvSpPr>
        <p:spPr bwMode="auto">
          <a:xfrm>
            <a:off x="1" y="1059656"/>
            <a:ext cx="2627313" cy="646331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>
                <a:latin typeface="Calibri" pitchFamily="34" charset="0"/>
              </a:rPr>
              <a:t>Раздвижные двери </a:t>
            </a:r>
          </a:p>
          <a:p>
            <a:pPr algn="ctr"/>
            <a:r>
              <a:rPr lang="ru-RU" altLang="ru-RU">
                <a:latin typeface="Calibri" pitchFamily="34" charset="0"/>
              </a:rPr>
              <a:t>на фотоэлементах</a:t>
            </a:r>
          </a:p>
        </p:txBody>
      </p:sp>
      <p:sp>
        <p:nvSpPr>
          <p:cNvPr id="34821" name="TextBox 4"/>
          <p:cNvSpPr txBox="1">
            <a:spLocks noChangeArrowheads="1"/>
          </p:cNvSpPr>
          <p:nvPr/>
        </p:nvSpPr>
        <p:spPr bwMode="auto">
          <a:xfrm>
            <a:off x="395289" y="176213"/>
            <a:ext cx="8569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chemeClr val="bg1"/>
                </a:solidFill>
              </a:rPr>
              <a:t>ЗОНА ПЕРЕДВИЖЕНИЯ</a:t>
            </a:r>
          </a:p>
        </p:txBody>
      </p:sp>
      <p:grpSp>
        <p:nvGrpSpPr>
          <p:cNvPr id="34822" name="Group 12"/>
          <p:cNvGrpSpPr>
            <a:grpSpLocks/>
          </p:cNvGrpSpPr>
          <p:nvPr/>
        </p:nvGrpSpPr>
        <p:grpSpPr bwMode="auto">
          <a:xfrm>
            <a:off x="0" y="4607719"/>
            <a:ext cx="9144000" cy="556022"/>
            <a:chOff x="0" y="3870"/>
            <a:chExt cx="5760" cy="467"/>
          </a:xfrm>
        </p:grpSpPr>
        <p:pic>
          <p:nvPicPr>
            <p:cNvPr id="34824" name="Рисунок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5" name="TextBox 3"/>
            <p:cNvSpPr txBox="1">
              <a:spLocks noChangeArrowheads="1"/>
            </p:cNvSpPr>
            <p:nvPr/>
          </p:nvSpPr>
          <p:spPr bwMode="auto">
            <a:xfrm>
              <a:off x="1383" y="3974"/>
              <a:ext cx="380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pitchFamily="34" charset="0"/>
                </a:rPr>
                <a:t>Министерство образования и науки Республики Татарстан</a:t>
              </a:r>
            </a:p>
          </p:txBody>
        </p:sp>
      </p:grpSp>
      <p:sp>
        <p:nvSpPr>
          <p:cNvPr id="34823" name="TextBox 2"/>
          <p:cNvSpPr txBox="1">
            <a:spLocks noChangeArrowheads="1"/>
          </p:cNvSpPr>
          <p:nvPr/>
        </p:nvSpPr>
        <p:spPr bwMode="auto">
          <a:xfrm>
            <a:off x="6804026" y="1168003"/>
            <a:ext cx="2339975" cy="646331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>
                <a:latin typeface="Calibri" pitchFamily="34" charset="0"/>
              </a:rPr>
              <a:t>Раздвижные двери </a:t>
            </a:r>
          </a:p>
          <a:p>
            <a:pPr algn="ctr"/>
            <a:r>
              <a:rPr lang="ru-RU" altLang="ru-RU">
                <a:latin typeface="Calibri" pitchFamily="34" charset="0"/>
              </a:rPr>
              <a:t>на фотоэлементах</a:t>
            </a:r>
          </a:p>
        </p:txBody>
      </p:sp>
    </p:spTree>
    <p:extLst>
      <p:ext uri="{BB962C8B-B14F-4D97-AF65-F5344CB8AC3E}">
        <p14:creationId xmlns:p14="http://schemas.microsoft.com/office/powerpoint/2010/main" val="308332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J:\ФОТО-1консервация 2.08.10\РЕПОРТАЖИ\Госпиталь\Госпиталь 03.03.2010\Госпиталь 3.03.2010 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8" r="32581"/>
          <a:stretch>
            <a:fillRect/>
          </a:stretch>
        </p:blipFill>
        <p:spPr bwMode="auto">
          <a:xfrm>
            <a:off x="174150" y="843558"/>
            <a:ext cx="3992849" cy="4072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/>
          <p:cNvSpPr>
            <a:spLocks noChangeArrowheads="1"/>
          </p:cNvSpPr>
          <p:nvPr/>
        </p:nvSpPr>
        <p:spPr bwMode="auto">
          <a:xfrm>
            <a:off x="4140200" y="646956"/>
            <a:ext cx="50038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400" dirty="0">
                <a:latin typeface="Calibri" pitchFamily="34" charset="0"/>
                <a:cs typeface="Arial" pitchFamily="34" charset="0"/>
              </a:rPr>
              <a:t>Предназначенные для инвалидов входные двери должны иметь ширину</a:t>
            </a:r>
          </a:p>
          <a:p>
            <a:r>
              <a:rPr lang="ru-RU" altLang="ru-RU" sz="1400" dirty="0">
                <a:latin typeface="Calibri" pitchFamily="34" charset="0"/>
                <a:cs typeface="Arial" pitchFamily="34" charset="0"/>
              </a:rPr>
              <a:t> в свету не менее 900 мм. Применение дверей на качающихся петлях и</a:t>
            </a:r>
          </a:p>
          <a:p>
            <a:r>
              <a:rPr lang="ru-RU" altLang="ru-RU" sz="1400" dirty="0">
                <a:latin typeface="Calibri" pitchFamily="34" charset="0"/>
                <a:cs typeface="Arial" pitchFamily="34" charset="0"/>
              </a:rPr>
              <a:t> дверей-вертушек на путях передвижения инвалидов запрещается.</a:t>
            </a:r>
          </a:p>
        </p:txBody>
      </p:sp>
      <p:sp>
        <p:nvSpPr>
          <p:cNvPr id="35844" name="Прямоугольник 4"/>
          <p:cNvSpPr>
            <a:spLocks noChangeArrowheads="1"/>
          </p:cNvSpPr>
          <p:nvPr/>
        </p:nvSpPr>
        <p:spPr bwMode="auto">
          <a:xfrm>
            <a:off x="4140200" y="2031207"/>
            <a:ext cx="5003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ru-RU" altLang="ru-RU" sz="1200" dirty="0" smtClean="0"/>
          </a:p>
          <a:p>
            <a:r>
              <a:rPr lang="ru-RU" altLang="ru-RU" sz="1200" dirty="0" smtClean="0"/>
              <a:t>В </a:t>
            </a:r>
            <a:r>
              <a:rPr lang="ru-RU" altLang="ru-RU" sz="1200" dirty="0"/>
              <a:t>полотнах входных дверей в здания следует предусматривать смотровые панели из </a:t>
            </a:r>
            <a:r>
              <a:rPr lang="ru-RU" altLang="ru-RU" sz="1200" dirty="0" err="1"/>
              <a:t>противоударного</a:t>
            </a:r>
            <a:r>
              <a:rPr lang="ru-RU" altLang="ru-RU" sz="1200" dirty="0"/>
              <a:t> стекла, нижняя часть которых должна располагаться не выше 0,9 м от уровня пола. В качестве остекления дверей следует применять закаленное или армированное стекло. Нижняя часть дверных полотен на высоту 0,3 м должна быть защищена </a:t>
            </a:r>
            <a:r>
              <a:rPr lang="ru-RU" altLang="ru-RU" sz="1200" dirty="0" err="1"/>
              <a:t>противоударной</a:t>
            </a:r>
            <a:r>
              <a:rPr lang="ru-RU" altLang="ru-RU" sz="1200" dirty="0"/>
              <a:t> полосой.</a:t>
            </a:r>
          </a:p>
          <a:p>
            <a:r>
              <a:rPr lang="ru-RU" altLang="ru-RU" sz="1200" dirty="0"/>
              <a:t>  Ручки дверей должны иметь поверхность, удобную для схватывания рукой, и позволять легко открывать дверь движением кисти руки или предплечья. Максимальное усилие для открывания и закрывания двери должно быть не более 2,5 кг.</a:t>
            </a:r>
          </a:p>
        </p:txBody>
      </p:sp>
      <p:sp>
        <p:nvSpPr>
          <p:cNvPr id="35845" name="TextBox 6"/>
          <p:cNvSpPr txBox="1">
            <a:spLocks noChangeArrowheads="1"/>
          </p:cNvSpPr>
          <p:nvPr/>
        </p:nvSpPr>
        <p:spPr bwMode="auto">
          <a:xfrm>
            <a:off x="250826" y="176213"/>
            <a:ext cx="8569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chemeClr val="tx2"/>
                </a:solidFill>
              </a:rPr>
              <a:t>ДВЕРИ. </a:t>
            </a:r>
            <a:r>
              <a:rPr lang="ru-RU" altLang="ru-RU" sz="2000" b="1" dirty="0" smtClean="0">
                <a:solidFill>
                  <a:schemeClr val="tx2"/>
                </a:solidFill>
              </a:rPr>
              <a:t>ЗОНА </a:t>
            </a:r>
            <a:r>
              <a:rPr lang="ru-RU" altLang="ru-RU" sz="2000" b="1" dirty="0">
                <a:solidFill>
                  <a:schemeClr val="tx2"/>
                </a:solidFill>
              </a:rPr>
              <a:t>ПЕРЕДВИЖЕНИЯ</a:t>
            </a:r>
          </a:p>
        </p:txBody>
      </p:sp>
      <p:grpSp>
        <p:nvGrpSpPr>
          <p:cNvPr id="35846" name="Group 12"/>
          <p:cNvGrpSpPr>
            <a:grpSpLocks/>
          </p:cNvGrpSpPr>
          <p:nvPr/>
        </p:nvGrpSpPr>
        <p:grpSpPr bwMode="auto">
          <a:xfrm>
            <a:off x="0" y="4607719"/>
            <a:ext cx="9144000" cy="556022"/>
            <a:chOff x="0" y="3870"/>
            <a:chExt cx="5760" cy="467"/>
          </a:xfrm>
        </p:grpSpPr>
        <p:pic>
          <p:nvPicPr>
            <p:cNvPr id="35847" name="Рисунок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48" name="TextBox 3"/>
            <p:cNvSpPr txBox="1">
              <a:spLocks noChangeArrowheads="1"/>
            </p:cNvSpPr>
            <p:nvPr/>
          </p:nvSpPr>
          <p:spPr bwMode="auto">
            <a:xfrm>
              <a:off x="1383" y="3974"/>
              <a:ext cx="380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pitchFamily="34" charset="0"/>
                </a:rPr>
                <a:t>Министерство образования и науки Республики Татарстан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530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4932363" y="735807"/>
            <a:ext cx="40322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600" dirty="0">
                <a:solidFill>
                  <a:srgbClr val="002060"/>
                </a:solidFill>
                <a:latin typeface="Calibri" pitchFamily="34" charset="0"/>
              </a:rPr>
              <a:t>Лестницы и пандусы" СНиП 35-101-2001 </a:t>
            </a:r>
          </a:p>
          <a:p>
            <a:r>
              <a:rPr lang="ru-RU" altLang="ru-RU" sz="1200" dirty="0">
                <a:latin typeface="Calibri" pitchFamily="34" charset="0"/>
              </a:rPr>
              <a:t/>
            </a:r>
            <a:br>
              <a:rPr lang="ru-RU" altLang="ru-RU" sz="1200" dirty="0">
                <a:latin typeface="Calibri" pitchFamily="34" charset="0"/>
              </a:rPr>
            </a:br>
            <a:endParaRPr lang="ru-RU" altLang="ru-RU" sz="1400" dirty="0">
              <a:latin typeface="Calibri" pitchFamily="34" charset="0"/>
            </a:endParaRPr>
          </a:p>
        </p:txBody>
      </p:sp>
      <p:pic>
        <p:nvPicPr>
          <p:cNvPr id="36867" name="Picture 2" descr="C:\Users\Пользователь\Desktop\ФОТО\МЗ РТ\ДКРБ\IMG_44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1" r="13068"/>
          <a:stretch>
            <a:fillRect/>
          </a:stretch>
        </p:blipFill>
        <p:spPr bwMode="auto">
          <a:xfrm>
            <a:off x="47681" y="692646"/>
            <a:ext cx="4891087" cy="394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Box 2"/>
          <p:cNvSpPr txBox="1">
            <a:spLocks noChangeArrowheads="1"/>
          </p:cNvSpPr>
          <p:nvPr/>
        </p:nvSpPr>
        <p:spPr bwMode="auto">
          <a:xfrm>
            <a:off x="1116014" y="1168004"/>
            <a:ext cx="30241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>
                <a:solidFill>
                  <a:schemeClr val="bg1"/>
                </a:solidFill>
                <a:latin typeface="Calibri" pitchFamily="34" charset="0"/>
              </a:rPr>
              <a:t>Поручни-из отбойной доски на переходных площадках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987675" y="1653779"/>
            <a:ext cx="0" cy="32385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0" name="TextBox 5"/>
          <p:cNvSpPr txBox="1">
            <a:spLocks noChangeArrowheads="1"/>
          </p:cNvSpPr>
          <p:nvPr/>
        </p:nvSpPr>
        <p:spPr bwMode="auto">
          <a:xfrm>
            <a:off x="1187450" y="2672954"/>
            <a:ext cx="25209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>
                <a:solidFill>
                  <a:schemeClr val="bg1"/>
                </a:solidFill>
                <a:latin typeface="Calibri" pitchFamily="34" charset="0"/>
              </a:rPr>
              <a:t>Двухуровневые перила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827089" y="2247901"/>
            <a:ext cx="504825" cy="432197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684213" y="1113235"/>
            <a:ext cx="647700" cy="1566863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3" name="Прямоугольник 13"/>
          <p:cNvSpPr>
            <a:spLocks noChangeArrowheads="1"/>
          </p:cNvSpPr>
          <p:nvPr/>
        </p:nvSpPr>
        <p:spPr bwMode="auto">
          <a:xfrm>
            <a:off x="395288" y="4255294"/>
            <a:ext cx="451359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200" dirty="0">
                <a:latin typeface="Calibri" pitchFamily="34" charset="0"/>
              </a:rPr>
              <a:t>Полы и лестницы должны быть чистыми и сухими, на них не должно быть ненужных предметов</a:t>
            </a:r>
            <a:r>
              <a:rPr lang="ru-RU" altLang="ru-RU" sz="1400" dirty="0">
                <a:latin typeface="Calibri" pitchFamily="34" charset="0"/>
              </a:rPr>
              <a:t>. </a:t>
            </a:r>
          </a:p>
        </p:txBody>
      </p:sp>
      <p:sp>
        <p:nvSpPr>
          <p:cNvPr id="36874" name="TextBox 15"/>
          <p:cNvSpPr txBox="1">
            <a:spLocks noChangeArrowheads="1"/>
          </p:cNvSpPr>
          <p:nvPr/>
        </p:nvSpPr>
        <p:spPr bwMode="auto">
          <a:xfrm>
            <a:off x="250826" y="230981"/>
            <a:ext cx="8569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chemeClr val="tx2"/>
                </a:solidFill>
              </a:rPr>
              <a:t>ЗОНА ПЕРЕДВИЖЕНИЯ</a:t>
            </a:r>
          </a:p>
        </p:txBody>
      </p:sp>
      <p:sp>
        <p:nvSpPr>
          <p:cNvPr id="36875" name="Прямоугольник 14"/>
          <p:cNvSpPr>
            <a:spLocks noChangeArrowheads="1"/>
          </p:cNvSpPr>
          <p:nvPr/>
        </p:nvSpPr>
        <p:spPr bwMode="auto">
          <a:xfrm>
            <a:off x="755651" y="3436144"/>
            <a:ext cx="37449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400" dirty="0">
                <a:latin typeface="Calibri" pitchFamily="34" charset="0"/>
              </a:rPr>
              <a:t>Выключатели должны находиться как в начале, так и в конце лестницы</a:t>
            </a:r>
            <a:r>
              <a:rPr lang="ru-RU" altLang="ru-RU" sz="1400" dirty="0">
                <a:solidFill>
                  <a:schemeClr val="bg1"/>
                </a:solidFill>
                <a:latin typeface="Calibri" pitchFamily="34" charset="0"/>
              </a:rPr>
              <a:t>. </a:t>
            </a:r>
          </a:p>
        </p:txBody>
      </p:sp>
      <p:sp>
        <p:nvSpPr>
          <p:cNvPr id="36876" name="Rectangle 3"/>
          <p:cNvSpPr>
            <a:spLocks noChangeArrowheads="1"/>
          </p:cNvSpPr>
          <p:nvPr/>
        </p:nvSpPr>
        <p:spPr bwMode="auto">
          <a:xfrm>
            <a:off x="4613276" y="855286"/>
            <a:ext cx="3316934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307975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400" dirty="0">
                <a:solidFill>
                  <a:srgbClr val="003366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ru-RU" altLang="ru-RU" sz="1050" dirty="0">
              <a:ea typeface="Times New Roman" pitchFamily="18" charset="0"/>
              <a:cs typeface="Arial" pitchFamily="34" charset="0"/>
            </a:endParaRPr>
          </a:p>
          <a:p>
            <a:r>
              <a:rPr lang="ru-RU" altLang="ru-RU" sz="1050" dirty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Ширина марша лестниц -            не менее 1,35 м. </a:t>
            </a:r>
          </a:p>
          <a:p>
            <a:r>
              <a:rPr lang="ru-RU" altLang="ru-RU" sz="1050" dirty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Ширина </a:t>
            </a:r>
            <a:r>
              <a:rPr lang="ru-RU" altLang="ru-RU" sz="1050" dirty="0" err="1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проступей</a:t>
            </a:r>
            <a:r>
              <a:rPr lang="ru-RU" altLang="ru-RU" sz="1050" dirty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лестниц  -     не менее 0,3 м, </a:t>
            </a:r>
          </a:p>
          <a:p>
            <a:r>
              <a:rPr lang="ru-RU" altLang="ru-RU" sz="1050" dirty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Высота подъема ступеней -         не более 0,15 м. </a:t>
            </a:r>
          </a:p>
          <a:p>
            <a:r>
              <a:rPr lang="ru-RU" altLang="ru-RU" sz="1050" dirty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Уклоны лестниц должны быть   не более 1:2.</a:t>
            </a:r>
          </a:p>
          <a:p>
            <a:endParaRPr lang="ru-RU" altLang="ru-RU" sz="1400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3687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965" y="1869282"/>
            <a:ext cx="3327750" cy="1868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8" name="Rectangle 5"/>
          <p:cNvSpPr>
            <a:spLocks noChangeArrowheads="1"/>
          </p:cNvSpPr>
          <p:nvPr/>
        </p:nvSpPr>
        <p:spPr bwMode="auto">
          <a:xfrm>
            <a:off x="4967288" y="3795892"/>
            <a:ext cx="410527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307975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/>
            <a:r>
              <a:rPr lang="ru-RU" altLang="ru-RU" sz="12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Участки пола на путях движения на расстоянии 0,6 м перед входами на лестницы должны иметь предупредительную рифленую и/или контрастно окрашенную поверхность</a:t>
            </a:r>
            <a:r>
              <a:rPr lang="ru-RU" altLang="ru-RU" sz="1400" dirty="0">
                <a:latin typeface="Calibri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altLang="ru-RU" dirty="0">
              <a:latin typeface="Calibri" pitchFamily="34" charset="0"/>
              <a:ea typeface="Times New Roman" pitchFamily="18" charset="0"/>
              <a:cs typeface="Arial" pitchFamily="34" charset="0"/>
            </a:endParaRPr>
          </a:p>
        </p:txBody>
      </p:sp>
      <p:grpSp>
        <p:nvGrpSpPr>
          <p:cNvPr id="36879" name="Group 12"/>
          <p:cNvGrpSpPr>
            <a:grpSpLocks/>
          </p:cNvGrpSpPr>
          <p:nvPr/>
        </p:nvGrpSpPr>
        <p:grpSpPr bwMode="auto">
          <a:xfrm>
            <a:off x="0" y="4607719"/>
            <a:ext cx="9144000" cy="556022"/>
            <a:chOff x="0" y="3870"/>
            <a:chExt cx="5760" cy="467"/>
          </a:xfrm>
        </p:grpSpPr>
        <p:pic>
          <p:nvPicPr>
            <p:cNvPr id="36880" name="Рисунок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81" name="TextBox 3"/>
            <p:cNvSpPr txBox="1">
              <a:spLocks noChangeArrowheads="1"/>
            </p:cNvSpPr>
            <p:nvPr/>
          </p:nvSpPr>
          <p:spPr bwMode="auto">
            <a:xfrm>
              <a:off x="1383" y="3974"/>
              <a:ext cx="380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pitchFamily="34" charset="0"/>
                </a:rPr>
                <a:t>Министерство образования и науки Республики Татарстан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747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Пользователь\Desktop\ФОТО\МЗ РТ\ДКРБ\IMG_45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627460"/>
            <a:ext cx="3870326" cy="4354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067175" y="653821"/>
            <a:ext cx="4752975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400" dirty="0">
                <a:solidFill>
                  <a:srgbClr val="002060"/>
                </a:solidFill>
                <a:latin typeface="Calibri" pitchFamily="34" charset="0"/>
              </a:rPr>
              <a:t>3.35 Параметры кабины лифта, предназначенного для пользования инвалидом на кресле-коляске, должны иметь внутренние размеры не менее, м: ширина - 1,1; глубина - 1,4. Для нового строительства общественных и производственных зданий рекомендуется применять лифты с шириной дверного проема не менее 0,9 м. В остальных случаях размер дверного проема устанавливается в задании на проектирование по ГОСТ Р 51631.</a:t>
            </a:r>
          </a:p>
          <a:p>
            <a:r>
              <a:rPr lang="ru-RU" altLang="ru-RU" sz="1400" dirty="0">
                <a:solidFill>
                  <a:srgbClr val="002060"/>
                </a:solidFill>
                <a:latin typeface="Calibri" pitchFamily="34" charset="0"/>
              </a:rPr>
              <a:t>3.36 В подвальном или цокольном этаже перед дверью лифта для инвалидов необходимо устройство тамбур-шлюза.</a:t>
            </a:r>
          </a:p>
          <a:p>
            <a:r>
              <a:rPr lang="ru-RU" altLang="ru-RU" sz="1400" dirty="0">
                <a:solidFill>
                  <a:srgbClr val="002060"/>
                </a:solidFill>
                <a:latin typeface="Calibri" pitchFamily="34" charset="0"/>
              </a:rPr>
              <a:t>3.37 Световая и звуковая информирующая сигнализация, соответствующая требованиям ГОСТ Р 51631, должна быть предусмотрена у каждой двери лифта, предназначенного для инвалидов на креслах-колясках.</a:t>
            </a:r>
          </a:p>
          <a:p>
            <a:endParaRPr lang="ru-RU" altLang="ru-RU" sz="1400" dirty="0">
              <a:latin typeface="Calibri" pitchFamily="34" charset="0"/>
            </a:endParaRPr>
          </a:p>
        </p:txBody>
      </p:sp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250826" y="119063"/>
            <a:ext cx="8569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chemeClr val="tx2"/>
                </a:solidFill>
              </a:rPr>
              <a:t>ЛИФТЫ. </a:t>
            </a:r>
            <a:r>
              <a:rPr lang="ru-RU" altLang="ru-RU" sz="2000" b="1" dirty="0" smtClean="0">
                <a:solidFill>
                  <a:schemeClr val="tx2"/>
                </a:solidFill>
              </a:rPr>
              <a:t>ЗОНА </a:t>
            </a:r>
            <a:r>
              <a:rPr lang="ru-RU" altLang="ru-RU" sz="2000" b="1" dirty="0">
                <a:solidFill>
                  <a:schemeClr val="tx2"/>
                </a:solidFill>
              </a:rPr>
              <a:t>ПЕРЕДВИЖЕНИЯ</a:t>
            </a:r>
          </a:p>
        </p:txBody>
      </p:sp>
      <p:sp>
        <p:nvSpPr>
          <p:cNvPr id="37893" name="TextBox 2"/>
          <p:cNvSpPr txBox="1">
            <a:spLocks noChangeArrowheads="1"/>
          </p:cNvSpPr>
          <p:nvPr/>
        </p:nvSpPr>
        <p:spPr bwMode="auto">
          <a:xfrm>
            <a:off x="395288" y="1653778"/>
            <a:ext cx="28813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>
                <a:latin typeface="Calibri" pitchFamily="34" charset="0"/>
              </a:rPr>
              <a:t>Поручни в кабине лифта</a:t>
            </a:r>
          </a:p>
          <a:p>
            <a:r>
              <a:rPr lang="ru-RU" altLang="ru-RU">
                <a:latin typeface="Calibri" pitchFamily="34" charset="0"/>
              </a:rPr>
              <a:t>Откидное сиденье </a:t>
            </a:r>
          </a:p>
        </p:txBody>
      </p:sp>
      <p:pic>
        <p:nvPicPr>
          <p:cNvPr id="37894" name="Picture 2" descr="http://kranik.ru/published/publicdata/KRANIKSHOP/attachments/SC/products_pictures/%D1%81%D0%B8%D0%B4%D0%B5%D0%BD%D0%B8%D0%B5%20%D0%B4%D0%BB%D1%8F%20%D0%B4%D1%83%D1%88%D0%B0%20provex%20%20400%20%D0%B1%D0%B5%D0%BB%D0%BE%D0%B5%20%D0%BE%D1%82%D0%BA%D0%B8%D0%B4%D0%BD%D0%BE%D0%B5_thm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36" b="27278"/>
          <a:stretch>
            <a:fillRect/>
          </a:stretch>
        </p:blipFill>
        <p:spPr bwMode="auto">
          <a:xfrm>
            <a:off x="1403351" y="2733675"/>
            <a:ext cx="1209675" cy="789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5" name="Group 12"/>
          <p:cNvGrpSpPr>
            <a:grpSpLocks/>
          </p:cNvGrpSpPr>
          <p:nvPr/>
        </p:nvGrpSpPr>
        <p:grpSpPr bwMode="auto">
          <a:xfrm>
            <a:off x="0" y="4607719"/>
            <a:ext cx="9144000" cy="556022"/>
            <a:chOff x="0" y="3870"/>
            <a:chExt cx="5760" cy="467"/>
          </a:xfrm>
        </p:grpSpPr>
        <p:pic>
          <p:nvPicPr>
            <p:cNvPr id="37896" name="Рисунок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897" name="TextBox 3"/>
            <p:cNvSpPr txBox="1">
              <a:spLocks noChangeArrowheads="1"/>
            </p:cNvSpPr>
            <p:nvPr/>
          </p:nvSpPr>
          <p:spPr bwMode="auto">
            <a:xfrm>
              <a:off x="1383" y="3974"/>
              <a:ext cx="380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pitchFamily="34" charset="0"/>
                </a:rPr>
                <a:t>Министерство образования и науки Республики Татарстан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24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3"/>
          <p:cNvSpPr txBox="1">
            <a:spLocks noChangeArrowheads="1"/>
          </p:cNvSpPr>
          <p:nvPr/>
        </p:nvSpPr>
        <p:spPr bwMode="auto">
          <a:xfrm>
            <a:off x="357189" y="176213"/>
            <a:ext cx="83915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chemeClr val="tx2"/>
                </a:solidFill>
              </a:rPr>
              <a:t>ПОДЪЕМНАЯ ПЛАТФОРМА ДЛЯ ИНВАЛИДОВ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23889" y="551260"/>
            <a:ext cx="8423275" cy="4092177"/>
            <a:chOff x="204" y="799"/>
            <a:chExt cx="5306" cy="3437"/>
          </a:xfrm>
        </p:grpSpPr>
        <p:pic>
          <p:nvPicPr>
            <p:cNvPr id="38919" name="Picture 2" descr="C:\Users\Пользователь\Pictures\723_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" y="799"/>
              <a:ext cx="2693" cy="2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0" name="TextBox 1"/>
            <p:cNvSpPr txBox="1">
              <a:spLocks noChangeArrowheads="1"/>
            </p:cNvSpPr>
            <p:nvPr/>
          </p:nvSpPr>
          <p:spPr bwMode="auto">
            <a:xfrm>
              <a:off x="204" y="3793"/>
              <a:ext cx="2586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ru-RU" altLang="ru-RU" sz="1400" dirty="0">
                  <a:latin typeface="Calibri" pitchFamily="34" charset="0"/>
                </a:rPr>
                <a:t>Вертикальная платформа без ограждения шахты</a:t>
              </a:r>
            </a:p>
          </p:txBody>
        </p:sp>
        <p:pic>
          <p:nvPicPr>
            <p:cNvPr id="38921" name="Picture 4" descr="http://www.know-house.ru/engineering/ris/723_6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799"/>
              <a:ext cx="1520" cy="1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22" name="Picture 6" descr="http://www.know-house.ru/engineering/ris/723_7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1979"/>
              <a:ext cx="1484" cy="1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3" name="TextBox 6"/>
            <p:cNvSpPr txBox="1">
              <a:spLocks noChangeArrowheads="1"/>
            </p:cNvSpPr>
            <p:nvPr/>
          </p:nvSpPr>
          <p:spPr bwMode="auto">
            <a:xfrm>
              <a:off x="3696" y="3797"/>
              <a:ext cx="1814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ru-RU" altLang="ru-RU" sz="1400" dirty="0">
                  <a:latin typeface="Calibri" pitchFamily="34" charset="0"/>
                </a:rPr>
                <a:t>Вертикальная платформа с ограждением шахты</a:t>
              </a:r>
            </a:p>
          </p:txBody>
        </p:sp>
      </p:grpSp>
      <p:grpSp>
        <p:nvGrpSpPr>
          <p:cNvPr id="38916" name="Group 12"/>
          <p:cNvGrpSpPr>
            <a:grpSpLocks/>
          </p:cNvGrpSpPr>
          <p:nvPr/>
        </p:nvGrpSpPr>
        <p:grpSpPr bwMode="auto">
          <a:xfrm>
            <a:off x="0" y="4607719"/>
            <a:ext cx="9144000" cy="556022"/>
            <a:chOff x="0" y="3870"/>
            <a:chExt cx="5760" cy="467"/>
          </a:xfrm>
        </p:grpSpPr>
        <p:pic>
          <p:nvPicPr>
            <p:cNvPr id="38917" name="Рисунок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18" name="TextBox 3"/>
            <p:cNvSpPr txBox="1">
              <a:spLocks noChangeArrowheads="1"/>
            </p:cNvSpPr>
            <p:nvPr/>
          </p:nvSpPr>
          <p:spPr bwMode="auto">
            <a:xfrm>
              <a:off x="1383" y="3974"/>
              <a:ext cx="380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pitchFamily="34" charset="0"/>
                </a:rPr>
                <a:t>Министерство образования и науки Республики Татарстан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411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J:\ФОТО-1консервация 2.08.10\РЕПОРТАЖИ\Госпиталь\Госпиталь 03.03.2010\Госпиталь 3.03.2010 0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9384"/>
            <a:ext cx="3678238" cy="413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0" y="86916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altLang="ru-RU" sz="2400" dirty="0">
                <a:solidFill>
                  <a:schemeClr val="tx2"/>
                </a:solidFill>
              </a:rPr>
              <a:t> </a:t>
            </a:r>
            <a:r>
              <a:rPr lang="ru-RU" altLang="ru-RU" sz="2000" b="1" dirty="0">
                <a:solidFill>
                  <a:schemeClr val="tx2"/>
                </a:solidFill>
              </a:rPr>
              <a:t>ЗОНА КОМФОРТНОГО ПРЕБЫВАНИЯ.</a:t>
            </a:r>
          </a:p>
          <a:p>
            <a:pPr algn="ctr"/>
            <a:r>
              <a:rPr lang="ru-RU" altLang="ru-RU" sz="2000" b="1" dirty="0">
                <a:solidFill>
                  <a:schemeClr val="tx2"/>
                </a:solidFill>
              </a:rPr>
              <a:t>САНИТАРНАЯ КОМНАТА</a:t>
            </a:r>
          </a:p>
        </p:txBody>
      </p:sp>
      <p:sp>
        <p:nvSpPr>
          <p:cNvPr id="39940" name="TextBox 1"/>
          <p:cNvSpPr txBox="1">
            <a:spLocks noChangeArrowheads="1"/>
          </p:cNvSpPr>
          <p:nvPr/>
        </p:nvSpPr>
        <p:spPr bwMode="auto">
          <a:xfrm>
            <a:off x="3779838" y="917913"/>
            <a:ext cx="5184650" cy="387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 sz="1400" dirty="0"/>
              <a:t>Ширина дверного проема в санитарных комнатах, предназначенные для посещения инвалидов должна быть не менее 90 см. без порога.</a:t>
            </a:r>
          </a:p>
          <a:p>
            <a:endParaRPr lang="ru-RU" altLang="ru-RU" sz="1400" dirty="0"/>
          </a:p>
          <a:p>
            <a:r>
              <a:rPr lang="ru-RU" altLang="ru-RU" sz="1400" dirty="0"/>
              <a:t>Санитарные приборы должны быть приспособлены для использования специальных колясок.</a:t>
            </a:r>
          </a:p>
          <a:p>
            <a:endParaRPr lang="ru-RU" altLang="ru-RU" sz="1400" dirty="0"/>
          </a:p>
          <a:p>
            <a:r>
              <a:rPr lang="ru-RU" altLang="ru-RU" sz="1400" dirty="0"/>
              <a:t>В санитарной комнате  устанавливаются  поручни,  кнопки вызова персонала со шнурком,  водонагреватель в случае отсутствия горячей воды. полный набор  туалетных принадлежностей (</a:t>
            </a:r>
            <a:r>
              <a:rPr lang="ru-RU" altLang="ru-RU" sz="1400" i="1" dirty="0"/>
              <a:t>ершики туалетные, туалетная бумага, мыло,  бумажные полотенца, электросушилка для рук, дезодорант, урна</a:t>
            </a:r>
            <a:r>
              <a:rPr lang="ru-RU" altLang="ru-RU" sz="1400" dirty="0"/>
              <a:t>)</a:t>
            </a:r>
          </a:p>
          <a:p>
            <a:endParaRPr lang="ru-RU" altLang="ru-RU" sz="1600" dirty="0"/>
          </a:p>
          <a:p>
            <a:endParaRPr lang="ru-RU" altLang="ru-RU" sz="1600" dirty="0">
              <a:solidFill>
                <a:srgbClr val="002060"/>
              </a:solidFill>
              <a:latin typeface="Calibri" pitchFamily="34" charset="0"/>
            </a:endParaRPr>
          </a:p>
          <a:p>
            <a:endParaRPr lang="ru-RU" altLang="ru-RU" sz="1600" dirty="0">
              <a:solidFill>
                <a:srgbClr val="002060"/>
              </a:solidFill>
              <a:latin typeface="Calibri" pitchFamily="34" charset="0"/>
            </a:endParaRPr>
          </a:p>
          <a:p>
            <a:endParaRPr lang="ru-RU" altLang="ru-RU" sz="1600" dirty="0">
              <a:latin typeface="Calibri" pitchFamily="34" charset="0"/>
            </a:endParaRPr>
          </a:p>
        </p:txBody>
      </p:sp>
      <p:grpSp>
        <p:nvGrpSpPr>
          <p:cNvPr id="39941" name="Group 12"/>
          <p:cNvGrpSpPr>
            <a:grpSpLocks/>
          </p:cNvGrpSpPr>
          <p:nvPr/>
        </p:nvGrpSpPr>
        <p:grpSpPr bwMode="auto">
          <a:xfrm>
            <a:off x="0" y="4607719"/>
            <a:ext cx="9144000" cy="556022"/>
            <a:chOff x="0" y="3870"/>
            <a:chExt cx="5760" cy="467"/>
          </a:xfrm>
        </p:grpSpPr>
        <p:pic>
          <p:nvPicPr>
            <p:cNvPr id="39942" name="Рисунок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43" name="TextBox 3"/>
            <p:cNvSpPr txBox="1">
              <a:spLocks noChangeArrowheads="1"/>
            </p:cNvSpPr>
            <p:nvPr/>
          </p:nvSpPr>
          <p:spPr bwMode="auto">
            <a:xfrm>
              <a:off x="1383" y="3974"/>
              <a:ext cx="380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lang="ru-RU" altLang="ru-RU" b="1">
                  <a:solidFill>
                    <a:srgbClr val="1F497D"/>
                  </a:solidFill>
                  <a:latin typeface="Calibri" pitchFamily="34" charset="0"/>
                  <a:cs typeface="Arial" pitchFamily="34" charset="0"/>
                </a:rPr>
                <a:t>Министерство образования и науки Республики Татарстан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886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/>
          <p:cNvSpPr txBox="1">
            <a:spLocks noChangeArrowheads="1"/>
          </p:cNvSpPr>
          <p:nvPr/>
        </p:nvSpPr>
        <p:spPr bwMode="auto">
          <a:xfrm>
            <a:off x="684213" y="250031"/>
            <a:ext cx="61198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altLang="ru-RU">
                <a:latin typeface="Calibri" pitchFamily="34" charset="0"/>
              </a:rPr>
              <a:t>ЗНАКИ ДЛЯ ИНВАЛИДОВ</a:t>
            </a:r>
          </a:p>
        </p:txBody>
      </p:sp>
      <p:pic>
        <p:nvPicPr>
          <p:cNvPr id="40963" name="Picture 2" descr="http://streklama.ru/wp-content/uploads/2010/07/знаки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13" y="250031"/>
            <a:ext cx="8738667" cy="4797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26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 smtClean="0"/>
              <a:t>                                                     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Специальные образовательные условия                   для детей с ОВЗ </a:t>
            </a:r>
          </a:p>
        </p:txBody>
      </p:sp>
      <p:pic>
        <p:nvPicPr>
          <p:cNvPr id="81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664" y="915566"/>
            <a:ext cx="6960253" cy="3915143"/>
          </a:xfrm>
          <a:noFill/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8877590-51F2-4BC5-BC9E-ADFEA0FE71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9763"/>
            <a:ext cx="2890510" cy="378235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3347864" y="332528"/>
            <a:ext cx="0" cy="367014"/>
          </a:xfrm>
          <a:prstGeom prst="line">
            <a:avLst/>
          </a:prstGeom>
          <a:ln w="12700">
            <a:solidFill>
              <a:srgbClr val="0054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14537" y="1180304"/>
            <a:ext cx="1843762" cy="3779189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 smtClean="0"/>
          </a:p>
          <a:p>
            <a:endParaRPr lang="ru-RU" sz="1400" b="1" dirty="0"/>
          </a:p>
          <a:p>
            <a:endParaRPr lang="ru-RU" sz="1400" b="1" dirty="0" smtClean="0"/>
          </a:p>
          <a:p>
            <a:r>
              <a:rPr lang="ru-RU" sz="1600" b="1" dirty="0" smtClean="0"/>
              <a:t>Долгосрочная целевая программа Республики </a:t>
            </a:r>
            <a:r>
              <a:rPr lang="ru-RU" sz="1600" b="1" dirty="0"/>
              <a:t>Т</a:t>
            </a:r>
            <a:r>
              <a:rPr lang="ru-RU" sz="1600" b="1" dirty="0" smtClean="0"/>
              <a:t>атарстан «Доступная среда" на 2011-2015 годы</a:t>
            </a:r>
          </a:p>
          <a:p>
            <a:endParaRPr lang="ru-RU" sz="1400" b="1" dirty="0"/>
          </a:p>
          <a:p>
            <a:endParaRPr lang="ru-RU" sz="1400" b="1" dirty="0" smtClean="0"/>
          </a:p>
          <a:p>
            <a:r>
              <a:rPr lang="ru-RU" sz="1400" dirty="0"/>
              <a:t>Утверждена постановлением</a:t>
            </a:r>
          </a:p>
          <a:p>
            <a:r>
              <a:rPr lang="ru-RU" sz="1400" dirty="0"/>
              <a:t>Кабинета Министров</a:t>
            </a:r>
          </a:p>
          <a:p>
            <a:r>
              <a:rPr lang="ru-RU" sz="1400" dirty="0"/>
              <a:t>Республики Татарстан</a:t>
            </a:r>
          </a:p>
          <a:p>
            <a:r>
              <a:rPr lang="ru-RU" sz="1400" dirty="0"/>
              <a:t>от 22.09.2011 № 786</a:t>
            </a:r>
          </a:p>
          <a:p>
            <a:r>
              <a:rPr lang="ru-RU" sz="1400" dirty="0"/>
              <a:t/>
            </a:r>
            <a:br>
              <a:rPr lang="ru-RU" sz="1400" dirty="0"/>
            </a:br>
            <a:endParaRPr lang="ru-RU" sz="1400" b="1" dirty="0" smtClean="0"/>
          </a:p>
          <a:p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52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58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635896" y="87535"/>
            <a:ext cx="5040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Специальные образовательные условия для детей с ОВЗ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3533" y="1059582"/>
            <a:ext cx="3252403" cy="36691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ГБОУ Казанская школа № 172 </a:t>
            </a:r>
          </a:p>
          <a:p>
            <a:r>
              <a:rPr lang="ru-RU" b="1" dirty="0"/>
              <a:t>для детей с ограниченными возможностями здоровья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533" y="978952"/>
            <a:ext cx="5225467" cy="3919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887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2555776" y="987574"/>
            <a:ext cx="6131024" cy="3607049"/>
          </a:xfrm>
        </p:spPr>
        <p:txBody>
          <a:bodyPr/>
          <a:lstStyle/>
          <a:p>
            <a:pPr algn="ctr"/>
            <a:endParaRPr lang="ru-RU" altLang="ru-RU" dirty="0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778" y="915566"/>
            <a:ext cx="6858486" cy="38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1800" dirty="0" smtClean="0"/>
              <a:t>                                                 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Специальные образовательные условия                     для детей с ОВЗ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8877590-51F2-4BC5-BC9E-ADFEA0FE71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1740"/>
            <a:ext cx="2890510" cy="378235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347864" y="351740"/>
            <a:ext cx="0" cy="347802"/>
          </a:xfrm>
          <a:prstGeom prst="line">
            <a:avLst/>
          </a:prstGeom>
          <a:ln w="12700">
            <a:solidFill>
              <a:srgbClr val="0054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0" y="915565"/>
            <a:ext cx="1843762" cy="4032447"/>
          </a:xfrm>
          <a:prstGeom prst="rect">
            <a:avLst/>
          </a:prstGeom>
          <a:solidFill>
            <a:srgbClr val="0054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/>
              <a:t>Долгосрочная целевая программа Республики Татарстан «Доступная среда" на 2011-2015 годы</a:t>
            </a:r>
          </a:p>
          <a:p>
            <a:endParaRPr lang="ru-RU" sz="1400" b="1" dirty="0" smtClean="0"/>
          </a:p>
          <a:p>
            <a:endParaRPr lang="ru-RU" sz="1400" b="1" dirty="0"/>
          </a:p>
          <a:p>
            <a:r>
              <a:rPr lang="ru-RU" sz="1400" dirty="0"/>
              <a:t>Утверждена постановлением</a:t>
            </a:r>
          </a:p>
          <a:p>
            <a:r>
              <a:rPr lang="ru-RU" sz="1400" dirty="0"/>
              <a:t>Кабинета Министров</a:t>
            </a:r>
          </a:p>
          <a:p>
            <a:r>
              <a:rPr lang="ru-RU" sz="1400" dirty="0"/>
              <a:t>Республики Татарстан</a:t>
            </a:r>
          </a:p>
          <a:p>
            <a:r>
              <a:rPr lang="ru-RU" sz="1400" dirty="0"/>
              <a:t>от 22.09.2011 № 78</a:t>
            </a:r>
            <a:endParaRPr lang="ru-RU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95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6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Количество детей с ОВЗ </a:t>
            </a:r>
            <a:r>
              <a:rPr lang="ru-RU" sz="2000" b="1" dirty="0" smtClean="0">
                <a:solidFill>
                  <a:srgbClr val="C00000"/>
                </a:solidFill>
              </a:rPr>
              <a:t>в </a:t>
            </a:r>
            <a:r>
              <a:rPr lang="ru-RU" sz="2000" b="1" dirty="0">
                <a:solidFill>
                  <a:srgbClr val="C00000"/>
                </a:solidFill>
              </a:rPr>
              <a:t>Республике </a:t>
            </a:r>
            <a:r>
              <a:rPr lang="ru-RU" sz="2000" b="1" dirty="0" smtClean="0">
                <a:solidFill>
                  <a:srgbClr val="C00000"/>
                </a:solidFill>
              </a:rPr>
              <a:t>Татарстан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912" y="846765"/>
            <a:ext cx="5112568" cy="3929094"/>
          </a:xfrm>
        </p:spPr>
        <p:txBody>
          <a:bodyPr>
            <a:normAutofit/>
          </a:bodyPr>
          <a:lstStyle/>
          <a:p>
            <a:endParaRPr lang="ru-RU" sz="1400" dirty="0"/>
          </a:p>
        </p:txBody>
      </p:sp>
      <p:pic>
        <p:nvPicPr>
          <p:cNvPr id="21" name="Picture 2" descr="https://szaopressa.ru/wp-content/uploads/2017/05/1485933399_08272a0e2fc3-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778" y="907328"/>
            <a:ext cx="2664122" cy="1664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1920" y="915566"/>
            <a:ext cx="5112568" cy="39824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Общее количество  детей  с ОВЗ в 2022 году составило   </a:t>
            </a:r>
            <a:r>
              <a:rPr lang="ru-RU" sz="2400" b="1" dirty="0" smtClean="0">
                <a:solidFill>
                  <a:srgbClr val="FFFF00"/>
                </a:solidFill>
              </a:rPr>
              <a:t>29 </a:t>
            </a:r>
            <a:r>
              <a:rPr lang="ru-RU" sz="2400" b="1" dirty="0">
                <a:solidFill>
                  <a:srgbClr val="FFFF00"/>
                </a:solidFill>
              </a:rPr>
              <a:t>310 человек</a:t>
            </a:r>
            <a:r>
              <a:rPr lang="ru-RU" dirty="0">
                <a:solidFill>
                  <a:srgbClr val="FFFF00"/>
                </a:solidFill>
              </a:rPr>
              <a:t>, </a:t>
            </a:r>
            <a:r>
              <a:rPr lang="ru-RU" dirty="0"/>
              <a:t>из них количество детей с ОВЗ дошкольного возраста – </a:t>
            </a:r>
            <a:r>
              <a:rPr lang="ru-RU" b="1" dirty="0">
                <a:solidFill>
                  <a:srgbClr val="FFFF00"/>
                </a:solidFill>
              </a:rPr>
              <a:t>17 291 человек</a:t>
            </a:r>
            <a:r>
              <a:rPr lang="ru-RU" dirty="0">
                <a:solidFill>
                  <a:srgbClr val="FFFF00"/>
                </a:solidFill>
              </a:rPr>
              <a:t>; </a:t>
            </a:r>
            <a:r>
              <a:rPr lang="ru-RU" dirty="0" smtClean="0"/>
              <a:t>количество </a:t>
            </a:r>
            <a:r>
              <a:rPr lang="ru-RU" dirty="0"/>
              <a:t>детей с ОВЗ школьного возраста – </a:t>
            </a:r>
            <a:r>
              <a:rPr lang="ru-RU" b="1" dirty="0">
                <a:solidFill>
                  <a:srgbClr val="FFFF00"/>
                </a:solidFill>
              </a:rPr>
              <a:t>12 019 человек</a:t>
            </a:r>
            <a:r>
              <a:rPr lang="ru-RU" dirty="0">
                <a:solidFill>
                  <a:srgbClr val="FFFF00"/>
                </a:solidFill>
              </a:rPr>
              <a:t>.</a:t>
            </a:r>
            <a:endParaRPr lang="ru-RU" sz="2400" dirty="0">
              <a:solidFill>
                <a:srgbClr val="FFFF00"/>
              </a:solidFill>
            </a:endParaRPr>
          </a:p>
          <a:p>
            <a:r>
              <a:rPr lang="ru-RU" altLang="ru-RU" dirty="0">
                <a:solidFill>
                  <a:srgbClr val="FFFF00"/>
                </a:solidFill>
                <a:cs typeface="Times New Roman" pitchFamily="18" charset="0"/>
              </a:rPr>
              <a:t>Из них:</a:t>
            </a:r>
          </a:p>
          <a:p>
            <a:r>
              <a:rPr lang="ru-RU" altLang="ru-RU" dirty="0">
                <a:cs typeface="Times New Roman" pitchFamily="18" charset="0"/>
              </a:rPr>
              <a:t>дети </a:t>
            </a:r>
          </a:p>
          <a:p>
            <a:r>
              <a:rPr lang="ru-RU" altLang="ru-RU" b="1" dirty="0">
                <a:solidFill>
                  <a:srgbClr val="FFFF00"/>
                </a:solidFill>
                <a:cs typeface="Times New Roman" pitchFamily="18" charset="0"/>
              </a:rPr>
              <a:t>с нарушением речи </a:t>
            </a:r>
            <a:r>
              <a:rPr lang="ru-RU" altLang="ru-RU" dirty="0">
                <a:cs typeface="Times New Roman" pitchFamily="18" charset="0"/>
              </a:rPr>
              <a:t>(50,3%) - увеличение более, чем в 2 раза; </a:t>
            </a:r>
          </a:p>
          <a:p>
            <a:r>
              <a:rPr lang="ru-RU" altLang="ru-RU" b="1" dirty="0">
                <a:solidFill>
                  <a:srgbClr val="FFFF00"/>
                </a:solidFill>
                <a:cs typeface="Times New Roman" pitchFamily="18" charset="0"/>
              </a:rPr>
              <a:t>нарушением зрения</a:t>
            </a:r>
            <a:r>
              <a:rPr lang="ru-RU" altLang="ru-RU" b="1" dirty="0">
                <a:cs typeface="Times New Roman" pitchFamily="18" charset="0"/>
              </a:rPr>
              <a:t> </a:t>
            </a:r>
            <a:r>
              <a:rPr lang="ru-RU" altLang="ru-RU" dirty="0">
                <a:cs typeface="Times New Roman" pitchFamily="18" charset="0"/>
              </a:rPr>
              <a:t>(20,7%)  - рост на 54,4 %; </a:t>
            </a:r>
          </a:p>
          <a:p>
            <a:r>
              <a:rPr lang="ru-RU" altLang="ru-RU" b="1" dirty="0">
                <a:solidFill>
                  <a:srgbClr val="FFFF00"/>
                </a:solidFill>
                <a:cs typeface="Times New Roman" pitchFamily="18" charset="0"/>
              </a:rPr>
              <a:t>нарушением слуха </a:t>
            </a:r>
            <a:r>
              <a:rPr lang="ru-RU" altLang="ru-RU" dirty="0">
                <a:cs typeface="Times New Roman" pitchFamily="18" charset="0"/>
              </a:rPr>
              <a:t>– рост на 24,5 %;</a:t>
            </a:r>
          </a:p>
          <a:p>
            <a:r>
              <a:rPr lang="ru-RU" altLang="ru-RU" b="1" dirty="0">
                <a:solidFill>
                  <a:srgbClr val="FFFF00"/>
                </a:solidFill>
                <a:cs typeface="Times New Roman" pitchFamily="18" charset="0"/>
              </a:rPr>
              <a:t>нарушением опорно-двигательной системы</a:t>
            </a:r>
            <a:r>
              <a:rPr lang="ru-RU" altLang="ru-RU" b="1" dirty="0">
                <a:cs typeface="Times New Roman" pitchFamily="18" charset="0"/>
              </a:rPr>
              <a:t> </a:t>
            </a:r>
            <a:r>
              <a:rPr lang="ru-RU" altLang="ru-RU" dirty="0">
                <a:cs typeface="Times New Roman" pitchFamily="18" charset="0"/>
              </a:rPr>
              <a:t>(16,4%) - рост на 7,5 %;</a:t>
            </a:r>
          </a:p>
          <a:p>
            <a:r>
              <a:rPr lang="ru-RU" altLang="ru-RU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FFFF00"/>
                </a:solidFill>
                <a:cs typeface="Times New Roman" pitchFamily="18" charset="0"/>
              </a:rPr>
              <a:t>умственной отсталостью </a:t>
            </a:r>
            <a:r>
              <a:rPr lang="ru-RU" altLang="ru-RU" dirty="0">
                <a:cs typeface="Times New Roman" pitchFamily="18" charset="0"/>
              </a:rPr>
              <a:t>– рост на 31,1 %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643758"/>
            <a:ext cx="2952328" cy="22542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400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algn="ctr"/>
            <a:r>
              <a:rPr lang="ru-RU" altLang="ru-RU" sz="1400" b="1" dirty="0" smtClean="0">
                <a:solidFill>
                  <a:srgbClr val="002060"/>
                </a:solidFill>
                <a:cs typeface="Times New Roman" pitchFamily="18" charset="0"/>
              </a:rPr>
              <a:t>Количество </a:t>
            </a:r>
            <a:r>
              <a:rPr lang="ru-RU" altLang="ru-RU" sz="1400" b="1" dirty="0">
                <a:solidFill>
                  <a:srgbClr val="002060"/>
                </a:solidFill>
                <a:cs typeface="Times New Roman" pitchFamily="18" charset="0"/>
              </a:rPr>
              <a:t>детей дошкольного возраста с ОВЗ  в 2018 году составило  </a:t>
            </a:r>
            <a:r>
              <a:rPr lang="ru-RU" altLang="ru-RU" sz="1400" b="1" dirty="0">
                <a:solidFill>
                  <a:srgbClr val="FFFF00"/>
                </a:solidFill>
                <a:cs typeface="Times New Roman" pitchFamily="18" charset="0"/>
              </a:rPr>
              <a:t>6 470 человек </a:t>
            </a:r>
          </a:p>
          <a:p>
            <a:pPr algn="ctr"/>
            <a:r>
              <a:rPr lang="ru-RU" altLang="ru-RU" sz="1400" b="1" dirty="0">
                <a:solidFill>
                  <a:srgbClr val="002060"/>
                </a:solidFill>
                <a:cs typeface="Times New Roman" pitchFamily="18" charset="0"/>
              </a:rPr>
              <a:t>Количество детей дошкольного возраста  в 2019</a:t>
            </a:r>
            <a:r>
              <a:rPr lang="en-US" altLang="ru-RU" sz="1400" b="1" dirty="0">
                <a:solidFill>
                  <a:srgbClr val="002060"/>
                </a:solidFill>
                <a:cs typeface="Times New Roman" pitchFamily="18" charset="0"/>
              </a:rPr>
              <a:t>/2020 </a:t>
            </a:r>
            <a:r>
              <a:rPr lang="ru-RU" altLang="ru-RU" sz="1400" b="1" dirty="0">
                <a:solidFill>
                  <a:srgbClr val="002060"/>
                </a:solidFill>
                <a:cs typeface="Times New Roman" pitchFamily="18" charset="0"/>
              </a:rPr>
              <a:t>уч. году  с ОВЗ увеличилось   </a:t>
            </a:r>
            <a:r>
              <a:rPr lang="ru-RU" sz="1400" b="1" dirty="0">
                <a:solidFill>
                  <a:srgbClr val="002060"/>
                </a:solidFill>
              </a:rPr>
              <a:t>на</a:t>
            </a:r>
          </a:p>
          <a:p>
            <a:pPr algn="ctr"/>
            <a:r>
              <a:rPr lang="ru-RU" sz="1400" b="1" dirty="0">
                <a:solidFill>
                  <a:srgbClr val="FFFF00"/>
                </a:solidFill>
              </a:rPr>
              <a:t> 2 708 человек,  </a:t>
            </a:r>
            <a:r>
              <a:rPr lang="ru-RU" sz="1400" b="1" dirty="0">
                <a:solidFill>
                  <a:srgbClr val="002060"/>
                </a:solidFill>
              </a:rPr>
              <a:t>или на </a:t>
            </a:r>
            <a:r>
              <a:rPr lang="ru-RU" sz="1400" b="1" dirty="0">
                <a:solidFill>
                  <a:srgbClr val="FFFF00"/>
                </a:solidFill>
              </a:rPr>
              <a:t>42%</a:t>
            </a:r>
          </a:p>
          <a:p>
            <a:pPr algn="ctr"/>
            <a:r>
              <a:rPr lang="ru-RU" altLang="ru-RU" sz="1400" b="1" dirty="0">
                <a:solidFill>
                  <a:srgbClr val="002060"/>
                </a:solidFill>
                <a:cs typeface="Times New Roman" pitchFamily="18" charset="0"/>
              </a:rPr>
              <a:t>Количество детей дошкольного возраста </a:t>
            </a:r>
            <a:r>
              <a:rPr lang="ru-RU" altLang="ru-RU" sz="1400" b="1" dirty="0" smtClean="0">
                <a:solidFill>
                  <a:srgbClr val="002060"/>
                </a:solidFill>
                <a:cs typeface="Times New Roman" pitchFamily="18" charset="0"/>
              </a:rPr>
              <a:t>в </a:t>
            </a:r>
            <a:r>
              <a:rPr lang="ru-RU" altLang="ru-RU" sz="1400" b="1" dirty="0">
                <a:solidFill>
                  <a:srgbClr val="002060"/>
                </a:solidFill>
                <a:cs typeface="Times New Roman" pitchFamily="18" charset="0"/>
              </a:rPr>
              <a:t>2020</a:t>
            </a:r>
            <a:r>
              <a:rPr lang="en-US" altLang="ru-RU" sz="1400" b="1" dirty="0">
                <a:solidFill>
                  <a:srgbClr val="002060"/>
                </a:solidFill>
                <a:cs typeface="Times New Roman" pitchFamily="18" charset="0"/>
              </a:rPr>
              <a:t>/202</a:t>
            </a:r>
            <a:r>
              <a:rPr lang="ru-RU" altLang="ru-RU" sz="1400" b="1" dirty="0">
                <a:solidFill>
                  <a:srgbClr val="002060"/>
                </a:solidFill>
                <a:cs typeface="Times New Roman" pitchFamily="18" charset="0"/>
              </a:rPr>
              <a:t>1</a:t>
            </a:r>
            <a:r>
              <a:rPr lang="en-US" altLang="ru-RU" sz="14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altLang="ru-RU" sz="1400" b="1" dirty="0">
                <a:solidFill>
                  <a:srgbClr val="002060"/>
                </a:solidFill>
                <a:cs typeface="Times New Roman" pitchFamily="18" charset="0"/>
              </a:rPr>
              <a:t>уч. году с ОВЗ составляет </a:t>
            </a:r>
            <a:r>
              <a:rPr lang="ru-RU" altLang="ru-RU" sz="1400" dirty="0"/>
              <a:t> </a:t>
            </a:r>
            <a:r>
              <a:rPr lang="ru-RU" sz="1400" b="1" dirty="0">
                <a:solidFill>
                  <a:srgbClr val="FFFF00"/>
                </a:solidFill>
              </a:rPr>
              <a:t>17 291 человек</a:t>
            </a:r>
            <a:br>
              <a:rPr lang="ru-RU" sz="1400" b="1" dirty="0">
                <a:solidFill>
                  <a:srgbClr val="FFFF00"/>
                </a:solidFill>
              </a:rPr>
            </a:br>
            <a:endParaRPr lang="ru-RU" altLang="ru-RU" sz="1400" b="1" dirty="0">
              <a:solidFill>
                <a:srgbClr val="FFFF00"/>
              </a:solidFill>
              <a:cs typeface="Times New Roman" pitchFamily="18" charset="0"/>
            </a:endParaRPr>
          </a:p>
          <a:p>
            <a:pPr algn="ctr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2620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60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23928" y="195485"/>
            <a:ext cx="5040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Специальные образовательные условия                  для детей с ОВЗ </a:t>
            </a:r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3533" y="1131590"/>
            <a:ext cx="3468427" cy="3766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bg1"/>
                </a:solidFill>
              </a:rPr>
              <a:t>Казанская школа-интернат </a:t>
            </a:r>
            <a:r>
              <a:rPr lang="ru-RU" b="1" dirty="0" smtClean="0">
                <a:solidFill>
                  <a:schemeClr val="bg1"/>
                </a:solidFill>
              </a:rPr>
              <a:t>                  им</a:t>
            </a:r>
            <a:r>
              <a:rPr lang="ru-RU" b="1" dirty="0">
                <a:solidFill>
                  <a:schemeClr val="bg1"/>
                </a:solidFill>
              </a:rPr>
              <a:t>. Е. Г. Ласточкиной        </a:t>
            </a:r>
            <a:r>
              <a:rPr lang="ru-RU" b="1" dirty="0" smtClean="0">
                <a:solidFill>
                  <a:schemeClr val="bg1"/>
                </a:solidFill>
              </a:rPr>
              <a:t>                       для </a:t>
            </a:r>
            <a:r>
              <a:rPr lang="ru-RU" b="1" dirty="0">
                <a:solidFill>
                  <a:schemeClr val="bg1"/>
                </a:solidFill>
              </a:rPr>
              <a:t>детей с ограниченными возможностями здоровья</a:t>
            </a:r>
          </a:p>
        </p:txBody>
      </p:sp>
      <p:pic>
        <p:nvPicPr>
          <p:cNvPr id="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3928" y="1037004"/>
            <a:ext cx="5220071" cy="3915055"/>
          </a:xfrm>
          <a:noFill/>
        </p:spPr>
      </p:pic>
    </p:spTree>
    <p:extLst>
      <p:ext uri="{BB962C8B-B14F-4D97-AF65-F5344CB8AC3E}">
        <p14:creationId xmlns:p14="http://schemas.microsoft.com/office/powerpoint/2010/main" val="422887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61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Специальные технические средства </a:t>
            </a:r>
            <a:r>
              <a:rPr lang="ru-RU" sz="2000" b="1" dirty="0" smtClean="0">
                <a:solidFill>
                  <a:srgbClr val="C00000"/>
                </a:solidFill>
              </a:rPr>
              <a:t>обучения</a:t>
            </a:r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21" name="Picture 10" descr="https://proctologi.com/images/wp-content/uploads/2017/01/individualnie-zanyatiya.jpg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976" y="522936"/>
            <a:ext cx="2550650" cy="181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798" y="771550"/>
            <a:ext cx="5688632" cy="3827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 smtClean="0"/>
          </a:p>
          <a:p>
            <a:r>
              <a:rPr lang="ru-RU" b="1" dirty="0" smtClean="0">
                <a:solidFill>
                  <a:srgbClr val="002060"/>
                </a:solidFill>
              </a:rPr>
              <a:t>для </a:t>
            </a:r>
            <a:r>
              <a:rPr lang="ru-RU" b="1" dirty="0">
                <a:solidFill>
                  <a:srgbClr val="002060"/>
                </a:solidFill>
              </a:rPr>
              <a:t>детей с нарушениями зрения:</a:t>
            </a:r>
          </a:p>
          <a:p>
            <a:pPr lvl="0"/>
            <a:r>
              <a:rPr lang="ru-RU" sz="1600" dirty="0"/>
              <a:t>дисплей-клавиатура Брайля;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/>
              <a:t>электронные </a:t>
            </a:r>
            <a:r>
              <a:rPr lang="ru-RU" sz="1600" dirty="0" err="1"/>
              <a:t>видеоувеличители</a:t>
            </a:r>
            <a:r>
              <a:rPr lang="ru-RU" sz="1600" dirty="0"/>
              <a:t> (стационарные, индивидуальные);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/>
              <a:t>программное обеспечение экранного доступа (функция                   экранного увеличения);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/>
              <a:t>поддержка речевого выхода и возможностью ввода/вывода текста посредством шрифта Брайля;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/>
              <a:t>речевой синтезатор и поддержка </a:t>
            </a:r>
            <a:r>
              <a:rPr lang="ru-RU" sz="1600" dirty="0" err="1"/>
              <a:t>брайлевского</a:t>
            </a:r>
            <a:r>
              <a:rPr lang="ru-RU" sz="1600" dirty="0"/>
              <a:t> ввода/вывода текста;</a:t>
            </a:r>
          </a:p>
          <a:p>
            <a:endParaRPr lang="ru-RU" sz="1600" b="1" dirty="0"/>
          </a:p>
          <a:p>
            <a:r>
              <a:rPr lang="ru-RU" b="1" dirty="0">
                <a:solidFill>
                  <a:srgbClr val="002060"/>
                </a:solidFill>
              </a:rPr>
              <a:t>для детей с нарушениями слуха: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/>
              <a:t>наушники с костной проводимостью </a:t>
            </a:r>
            <a:r>
              <a:rPr lang="ru-RU" sz="1600" dirty="0" err="1"/>
              <a:t>After</a:t>
            </a:r>
            <a:r>
              <a:rPr lang="ru-RU" sz="1600" dirty="0"/>
              <a:t> </a:t>
            </a:r>
            <a:r>
              <a:rPr lang="ru-RU" sz="1600" dirty="0" err="1"/>
              <a:t>Shokz</a:t>
            </a:r>
            <a:r>
              <a:rPr lang="ru-RU" sz="1600" dirty="0"/>
              <a:t> </a:t>
            </a:r>
            <a:r>
              <a:rPr lang="ru-RU" sz="1600" dirty="0" err="1"/>
              <a:t>Bluez</a:t>
            </a:r>
            <a:r>
              <a:rPr lang="ru-RU" sz="1600" dirty="0"/>
              <a:t> 2;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/>
              <a:t>звукоусиливающая аппаратура;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ru-RU" sz="1600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sz="1400" dirty="0"/>
          </a:p>
        </p:txBody>
      </p:sp>
      <p:pic>
        <p:nvPicPr>
          <p:cNvPr id="28" name="Picture 6" descr="http://mdiuod.ucoz.ru/_ph/5/96990911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555209"/>
            <a:ext cx="2057324" cy="154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s://kdddi-zhuravushka.ru/wp-content/uploads/2017/09/6-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983" y="2204587"/>
            <a:ext cx="2124744" cy="146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39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62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Специальные технические средства </a:t>
            </a:r>
            <a:r>
              <a:rPr lang="ru-RU" sz="2000" b="1" dirty="0" smtClean="0">
                <a:solidFill>
                  <a:srgbClr val="C00000"/>
                </a:solidFill>
              </a:rPr>
              <a:t>обучения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4199" y="627534"/>
            <a:ext cx="6046073" cy="36256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002060"/>
                </a:solidFill>
              </a:rPr>
              <a:t>для детей с нарушениями опорно-двигательного </a:t>
            </a:r>
            <a:r>
              <a:rPr lang="ru-RU" b="1" dirty="0" smtClean="0">
                <a:solidFill>
                  <a:srgbClr val="002060"/>
                </a:solidFill>
              </a:rPr>
              <a:t>аппарата:</a:t>
            </a:r>
            <a:endParaRPr lang="ru-RU" b="1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/>
              <a:t>клавиатура с клавишами увеличенного размера и изолированными в отдельную ячейку с помощью специальной накладки;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/>
              <a:t>адаптированный джойстик со сменными насадками;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dirty="0"/>
              <a:t>выносные кнопки увеличенного диаметра для </a:t>
            </a:r>
            <a:r>
              <a:rPr lang="ru-RU" sz="1600" dirty="0" smtClean="0"/>
              <a:t>                                выполнения </a:t>
            </a:r>
            <a:r>
              <a:rPr lang="ru-RU" sz="1600" dirty="0"/>
              <a:t>функций кнопок компьютерной мышки</a:t>
            </a:r>
            <a:endParaRPr lang="ru-RU" sz="16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Ай-трекинг;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джойстики и роллеры;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1"/>
                </a:solidFill>
              </a:rPr>
              <a:t>«Половинная клавиатура» </a:t>
            </a:r>
            <a:r>
              <a:rPr lang="en-US" sz="1600" dirty="0">
                <a:solidFill>
                  <a:schemeClr val="bg1"/>
                </a:solidFill>
              </a:rPr>
              <a:t>Half Keyboard</a:t>
            </a:r>
            <a:r>
              <a:rPr lang="ru-RU" sz="1600" dirty="0">
                <a:solidFill>
                  <a:schemeClr val="bg1"/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err="1">
                <a:solidFill>
                  <a:schemeClr val="bg1"/>
                </a:solidFill>
              </a:rPr>
              <a:t>целеуказатель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Mini Trackball</a:t>
            </a:r>
          </a:p>
        </p:txBody>
      </p:sp>
      <p:pic>
        <p:nvPicPr>
          <p:cNvPr id="21" name="Рисунок 20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20" b="1380"/>
          <a:stretch/>
        </p:blipFill>
        <p:spPr bwMode="auto">
          <a:xfrm>
            <a:off x="5385694" y="3040818"/>
            <a:ext cx="2912952" cy="21123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https://ria56.ru/uploads/images/23062065(1)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951" y="2058201"/>
            <a:ext cx="2865049" cy="1785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668" y="3913622"/>
            <a:ext cx="2040026" cy="1200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 descr="http://ucentr46.ru/sites/default/files/optima_joystick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6144">
            <a:off x="1894085" y="4022626"/>
            <a:ext cx="1227687" cy="98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www.infobrother.com/Learning/wp-content/uploads/2017/02/Eye-Tribe-1024x588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42170" y="627534"/>
            <a:ext cx="2301828" cy="149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39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63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Учет индивидуальных возможностей ребенка и соблюдение медицинских </a:t>
            </a:r>
            <a:r>
              <a:rPr lang="ru-RU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рекомендаций</a:t>
            </a:r>
            <a:endParaRPr lang="ru-RU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Содержимое 4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3204" y="1344915"/>
            <a:ext cx="2435138" cy="3204356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10026448"/>
              </p:ext>
            </p:extLst>
          </p:nvPr>
        </p:nvGraphicFramePr>
        <p:xfrm>
          <a:off x="971600" y="1344915"/>
          <a:ext cx="5471604" cy="3258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5139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64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87535"/>
            <a:ext cx="4968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Учет особых образовательных потребностей обучающихся с </a:t>
            </a:r>
            <a:r>
              <a:rPr lang="ru-RU" sz="2000" b="1" dirty="0" smtClean="0">
                <a:solidFill>
                  <a:srgbClr val="C00000"/>
                </a:solidFill>
              </a:rPr>
              <a:t>ОВЗ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203598"/>
            <a:ext cx="756084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специфические </a:t>
            </a:r>
            <a:r>
              <a:rPr lang="ru-RU" b="1" dirty="0">
                <a:solidFill>
                  <a:srgbClr val="002060"/>
                </a:solidFill>
              </a:rPr>
              <a:t>закономерности психического развития  детей с ОВЗ:</a:t>
            </a:r>
          </a:p>
          <a:p>
            <a:pPr algn="ctr"/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995686"/>
            <a:ext cx="2376264" cy="14401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1600" b="1" dirty="0" smtClean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 algn="ctr"/>
            <a:r>
              <a:rPr lang="ru-RU" altLang="ru-RU" sz="1600" b="1" dirty="0" smtClean="0">
                <a:solidFill>
                  <a:schemeClr val="bg1"/>
                </a:solidFill>
                <a:cs typeface="Calibri Light" panose="020F0302020204030204" pitchFamily="34" charset="0"/>
              </a:rPr>
              <a:t>снижение </a:t>
            </a:r>
            <a:r>
              <a:rPr lang="ru-RU" altLang="ru-RU" sz="1600" b="1" dirty="0">
                <a:solidFill>
                  <a:schemeClr val="bg1"/>
                </a:solidFill>
                <a:cs typeface="Calibri Light" panose="020F0302020204030204" pitchFamily="34" charset="0"/>
              </a:rPr>
              <a:t>способности                      к приему, переработке, хранению и использованию информации</a:t>
            </a:r>
          </a:p>
          <a:p>
            <a:pPr algn="ctr"/>
            <a:endParaRPr 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707904" y="2000907"/>
            <a:ext cx="2376264" cy="14401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600" b="1" dirty="0">
                <a:solidFill>
                  <a:schemeClr val="bg1"/>
                </a:solidFill>
              </a:rPr>
              <a:t>затруднения словесного опосредствования</a:t>
            </a:r>
          </a:p>
          <a:p>
            <a:pPr algn="ctr"/>
            <a:endParaRPr lang="ru-RU" sz="16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324827" y="2000907"/>
            <a:ext cx="2376264" cy="14401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600" b="1" dirty="0">
                <a:solidFill>
                  <a:schemeClr val="bg1"/>
                </a:solidFill>
              </a:rPr>
              <a:t>замедление процесса формирования понятий</a:t>
            </a:r>
          </a:p>
          <a:p>
            <a:pPr algn="ctr"/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50295" y="3800493"/>
            <a:ext cx="7691482" cy="4527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FFFF00"/>
              </a:solidFill>
            </a:endParaRP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особые </a:t>
            </a:r>
            <a:r>
              <a:rPr lang="ru-RU" b="1" dirty="0">
                <a:solidFill>
                  <a:srgbClr val="FFFF00"/>
                </a:solidFill>
              </a:rPr>
              <a:t>образовательные потребности </a:t>
            </a:r>
          </a:p>
          <a:p>
            <a:pPr algn="ctr"/>
            <a:endParaRPr lang="ru-RU" dirty="0"/>
          </a:p>
        </p:txBody>
      </p:sp>
      <p:cxnSp>
        <p:nvCxnSpPr>
          <p:cNvPr id="11" name="Прямая со стрелкой 10"/>
          <p:cNvCxnSpPr>
            <a:stCxn id="4" idx="2"/>
            <a:endCxn id="22" idx="0"/>
          </p:cNvCxnSpPr>
          <p:nvPr/>
        </p:nvCxnSpPr>
        <p:spPr>
          <a:xfrm>
            <a:off x="4896036" y="1635646"/>
            <a:ext cx="2616923" cy="3652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4" idx="2"/>
            <a:endCxn id="5" idx="0"/>
          </p:cNvCxnSpPr>
          <p:nvPr/>
        </p:nvCxnSpPr>
        <p:spPr>
          <a:xfrm flipH="1">
            <a:off x="2231740" y="1635646"/>
            <a:ext cx="2664296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4" idx="2"/>
            <a:endCxn id="21" idx="0"/>
          </p:cNvCxnSpPr>
          <p:nvPr/>
        </p:nvCxnSpPr>
        <p:spPr>
          <a:xfrm>
            <a:off x="4896036" y="1635646"/>
            <a:ext cx="0" cy="3652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6" idx="0"/>
            <a:endCxn id="22" idx="2"/>
          </p:cNvCxnSpPr>
          <p:nvPr/>
        </p:nvCxnSpPr>
        <p:spPr>
          <a:xfrm flipV="1">
            <a:off x="4896036" y="3441068"/>
            <a:ext cx="2616923" cy="359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6" idx="0"/>
            <a:endCxn id="21" idx="2"/>
          </p:cNvCxnSpPr>
          <p:nvPr/>
        </p:nvCxnSpPr>
        <p:spPr>
          <a:xfrm flipV="1">
            <a:off x="4896036" y="3441068"/>
            <a:ext cx="0" cy="359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6" idx="0"/>
            <a:endCxn id="5" idx="2"/>
          </p:cNvCxnSpPr>
          <p:nvPr/>
        </p:nvCxnSpPr>
        <p:spPr>
          <a:xfrm flipH="1" flipV="1">
            <a:off x="2231740" y="3435847"/>
            <a:ext cx="2664296" cy="3646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39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65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1"/>
            <a:ext cx="4211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Соблюдение требований                                          к педагогической деятельности</a:t>
            </a:r>
          </a:p>
          <a:p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2961993" y="2272509"/>
            <a:ext cx="2890510" cy="12166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Особые образовательные потребности                 детей с ОВЗ</a:t>
            </a: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416337" y="812494"/>
            <a:ext cx="3058980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</a:t>
            </a:r>
            <a:r>
              <a:rPr lang="ru-RU" b="1" dirty="0" smtClean="0">
                <a:solidFill>
                  <a:srgbClr val="FF0000"/>
                </a:solidFill>
              </a:rPr>
              <a:t>амедленный темп преподнесения новых знаний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6084822" y="2189085"/>
            <a:ext cx="3058980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92D050"/>
                </a:solidFill>
              </a:rPr>
              <a:t>д</a:t>
            </a:r>
            <a:r>
              <a:rPr lang="ru-RU" b="1" dirty="0" smtClean="0">
                <a:solidFill>
                  <a:srgbClr val="92D050"/>
                </a:solidFill>
              </a:rPr>
              <a:t>оступные и эффективные методы обучения</a:t>
            </a:r>
            <a:endParaRPr lang="ru-RU" b="1" dirty="0">
              <a:solidFill>
                <a:srgbClr val="92D050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4416337" y="3533115"/>
            <a:ext cx="3058980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о</a:t>
            </a:r>
            <a:r>
              <a:rPr lang="ru-RU" b="1" dirty="0" smtClean="0">
                <a:solidFill>
                  <a:srgbClr val="7030A0"/>
                </a:solidFill>
              </a:rPr>
              <a:t>граничение посторонней к учебному процессу стимуляции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899592" y="3457893"/>
            <a:ext cx="3058980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контроль понимания учебного материала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915874" y="796892"/>
            <a:ext cx="3058980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щадящий режим обучения и нагрузок</a:t>
            </a:r>
            <a:endParaRPr lang="ru-RU" b="1" dirty="0">
              <a:solidFill>
                <a:srgbClr val="FFFF00"/>
              </a:solidFill>
            </a:endParaRPr>
          </a:p>
        </p:txBody>
      </p:sp>
      <p:cxnSp>
        <p:nvCxnSpPr>
          <p:cNvPr id="50" name="Прямая со стрелкой 49"/>
          <p:cNvCxnSpPr>
            <a:stCxn id="25" idx="1"/>
            <a:endCxn id="33" idx="4"/>
          </p:cNvCxnSpPr>
          <p:nvPr/>
        </p:nvCxnSpPr>
        <p:spPr>
          <a:xfrm flipH="1" flipV="1">
            <a:off x="2445364" y="2237052"/>
            <a:ext cx="939934" cy="2136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stCxn id="25" idx="0"/>
            <a:endCxn id="27" idx="3"/>
          </p:cNvCxnSpPr>
          <p:nvPr/>
        </p:nvCxnSpPr>
        <p:spPr>
          <a:xfrm flipV="1">
            <a:off x="4407248" y="2041747"/>
            <a:ext cx="457066" cy="2307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stCxn id="25" idx="6"/>
            <a:endCxn id="29" idx="2"/>
          </p:cNvCxnSpPr>
          <p:nvPr/>
        </p:nvCxnSpPr>
        <p:spPr>
          <a:xfrm>
            <a:off x="5852503" y="2880857"/>
            <a:ext cx="232319" cy="283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stCxn id="25" idx="5"/>
            <a:endCxn id="31" idx="0"/>
          </p:cNvCxnSpPr>
          <p:nvPr/>
        </p:nvCxnSpPr>
        <p:spPr>
          <a:xfrm>
            <a:off x="5429198" y="3311024"/>
            <a:ext cx="516629" cy="2220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stCxn id="25" idx="3"/>
            <a:endCxn id="32" idx="0"/>
          </p:cNvCxnSpPr>
          <p:nvPr/>
        </p:nvCxnSpPr>
        <p:spPr>
          <a:xfrm flipH="1">
            <a:off x="2429082" y="3311024"/>
            <a:ext cx="956216" cy="1468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51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66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-92546"/>
            <a:ext cx="56521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000" b="1" dirty="0" smtClean="0">
              <a:solidFill>
                <a:srgbClr val="C00000"/>
              </a:solidFill>
            </a:endParaRPr>
          </a:p>
          <a:p>
            <a:r>
              <a:rPr lang="ru-RU" altLang="ru-RU" sz="2000" b="1" dirty="0" smtClean="0">
                <a:solidFill>
                  <a:srgbClr val="C00000"/>
                </a:solidFill>
              </a:rPr>
              <a:t>Алгоритм </a:t>
            </a:r>
            <a:r>
              <a:rPr lang="ru-RU" altLang="ru-RU" sz="2000" b="1" dirty="0">
                <a:solidFill>
                  <a:srgbClr val="C00000"/>
                </a:solidFill>
              </a:rPr>
              <a:t>действий в рамках индивидуального сопровождения ребенка  с ОВЗ в образовательной организации </a:t>
            </a:r>
            <a:endParaRPr lang="ru-RU" altLang="ru-RU" sz="2000" b="1" dirty="0">
              <a:solidFill>
                <a:srgbClr val="C00000"/>
              </a:solidFill>
              <a:cs typeface="Calibri Light" pitchFamily="34" charset="0"/>
            </a:endParaRPr>
          </a:p>
          <a:p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347614"/>
            <a:ext cx="75608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defRPr/>
            </a:pPr>
            <a:r>
              <a:rPr lang="ru-RU" altLang="ru-RU" b="1" dirty="0">
                <a:solidFill>
                  <a:srgbClr val="002060"/>
                </a:solidFill>
              </a:rPr>
              <a:t>Психолого-педагогическое сопровождение ребенка с ОВЗ </a:t>
            </a:r>
            <a:r>
              <a:rPr lang="ru-RU" altLang="ru-RU" b="1" dirty="0" smtClean="0">
                <a:solidFill>
                  <a:srgbClr val="002060"/>
                </a:solidFill>
              </a:rPr>
              <a:t>-                                          </a:t>
            </a:r>
            <a:r>
              <a:rPr lang="ru-RU" altLang="ru-RU" b="1" dirty="0">
                <a:solidFill>
                  <a:srgbClr val="002060"/>
                </a:solidFill>
              </a:rPr>
              <a:t>это сложный многоуровневый динамический процесс, </a:t>
            </a:r>
            <a:r>
              <a:rPr lang="ru-RU" altLang="ru-RU" b="1" dirty="0" smtClean="0">
                <a:solidFill>
                  <a:srgbClr val="002060"/>
                </a:solidFill>
              </a:rPr>
              <a:t>                                    основанный </a:t>
            </a:r>
            <a:r>
              <a:rPr lang="ru-RU" altLang="ru-RU" b="1" dirty="0">
                <a:solidFill>
                  <a:srgbClr val="002060"/>
                </a:solidFill>
              </a:rPr>
              <a:t>на тесном мотивированном взаимодействии специалистов, педагогов и семьи ребенка с ОВЗ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2643758"/>
            <a:ext cx="7560840" cy="20850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ru-RU" altLang="ru-RU" dirty="0" smtClean="0"/>
              <a:t>Первичная диагностика.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ru-RU" altLang="ru-RU" dirty="0" smtClean="0"/>
              <a:t>Разработка индивидуального образовательного маршрута.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ru-RU" altLang="ru-RU" dirty="0" smtClean="0"/>
              <a:t>Разработка адаптированной образовательной программы.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ru-RU" altLang="ru-RU" dirty="0" smtClean="0"/>
              <a:t>Реализация индивидуального образовательного маршрута.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ru-RU" altLang="ru-RU" dirty="0" smtClean="0"/>
              <a:t>Реализация адаптированной образовательной программы.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ru-RU" altLang="ru-RU" dirty="0" smtClean="0"/>
              <a:t>Динамическая диагностика.</a:t>
            </a:r>
          </a:p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ru-RU" altLang="ru-RU" dirty="0" smtClean="0"/>
              <a:t>Оценка результатов определенного этапа сопровождения.</a:t>
            </a:r>
          </a:p>
          <a:p>
            <a:pPr algn="ctr"/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725728" y="2355726"/>
            <a:ext cx="484632" cy="4023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36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67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23928" y="-92546"/>
            <a:ext cx="52200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000" b="1" dirty="0" smtClean="0">
              <a:solidFill>
                <a:srgbClr val="C00000"/>
              </a:solidFill>
            </a:endParaRPr>
          </a:p>
          <a:p>
            <a:r>
              <a:rPr lang="ru-RU" altLang="ru-RU" sz="2000" b="1" dirty="0">
                <a:solidFill>
                  <a:srgbClr val="C00000"/>
                </a:solidFill>
              </a:rPr>
              <a:t>Организация психолого-педагогического сопровождения детей с ОВЗ                                             в образовательной организации </a:t>
            </a:r>
            <a:endParaRPr lang="ru-RU" altLang="ru-RU" sz="2000" b="1" dirty="0">
              <a:solidFill>
                <a:srgbClr val="C00000"/>
              </a:solidFill>
              <a:cs typeface="Calibri Light" pitchFamily="34" charset="0"/>
            </a:endParaRPr>
          </a:p>
          <a:p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1326060"/>
            <a:ext cx="3816424" cy="3622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000" b="1" dirty="0">
                <a:solidFill>
                  <a:srgbClr val="002060"/>
                </a:solidFill>
              </a:rPr>
              <a:t>Психолого-педагогический консилиум (</a:t>
            </a:r>
            <a:r>
              <a:rPr lang="ru-RU" sz="2000" b="1" dirty="0" err="1">
                <a:solidFill>
                  <a:srgbClr val="002060"/>
                </a:solidFill>
              </a:rPr>
              <a:t>ППк</a:t>
            </a:r>
            <a:r>
              <a:rPr lang="ru-RU" sz="2000" b="1" dirty="0">
                <a:solidFill>
                  <a:srgbClr val="002060"/>
                </a:solidFill>
              </a:rPr>
              <a:t>) </a:t>
            </a:r>
            <a:r>
              <a:rPr lang="ru-RU" sz="1600" dirty="0"/>
              <a:t>является одной из форм взаимодействия руководящих и педагогических работников организации, осуществляющей образовательную деятельность, с целью создания оптимальных условий обучения, развития, социализации и адаптации обучающихся посредством психолого-педагогического </a:t>
            </a:r>
            <a:r>
              <a:rPr lang="ru-RU" sz="1600" dirty="0" smtClean="0"/>
              <a:t>сопровождения</a:t>
            </a:r>
          </a:p>
          <a:p>
            <a:pPr>
              <a:defRPr/>
            </a:pPr>
            <a:endParaRPr lang="ru-RU" sz="1600" dirty="0"/>
          </a:p>
          <a:p>
            <a:pPr>
              <a:defRPr/>
            </a:pPr>
            <a:endParaRPr lang="ru-RU" sz="1600" dirty="0" smtClean="0"/>
          </a:p>
          <a:p>
            <a:pPr>
              <a:defRPr/>
            </a:pP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148064" y="1296912"/>
            <a:ext cx="3744416" cy="34318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sz="1600" dirty="0" smtClean="0"/>
          </a:p>
          <a:p>
            <a:pPr>
              <a:defRPr/>
            </a:pPr>
            <a:r>
              <a:rPr lang="ru-RU" sz="1600" dirty="0" smtClean="0"/>
              <a:t>Общее </a:t>
            </a:r>
            <a:r>
              <a:rPr lang="ru-RU" sz="1600" dirty="0"/>
              <a:t>руководство деятельностью </a:t>
            </a:r>
            <a:r>
              <a:rPr lang="ru-RU" sz="1600" dirty="0" err="1"/>
              <a:t>ППк</a:t>
            </a:r>
            <a:r>
              <a:rPr lang="ru-RU" sz="1600" dirty="0"/>
              <a:t> возлагается на руководителя образовательной организации.</a:t>
            </a:r>
          </a:p>
          <a:p>
            <a:pPr>
              <a:defRPr/>
            </a:pPr>
            <a:r>
              <a:rPr lang="ru-RU" sz="1600" dirty="0" smtClean="0"/>
              <a:t>Состав </a:t>
            </a:r>
            <a:r>
              <a:rPr lang="ru-RU" sz="1600" dirty="0" err="1"/>
              <a:t>ППк</a:t>
            </a:r>
            <a:r>
              <a:rPr lang="ru-RU" sz="1600" dirty="0"/>
              <a:t>: </a:t>
            </a:r>
            <a:endParaRPr lang="ru-RU" sz="1600" dirty="0" smtClean="0"/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/>
              <a:t>председатель </a:t>
            </a:r>
            <a:r>
              <a:rPr lang="ru-RU" sz="1600" dirty="0" err="1"/>
              <a:t>ППк</a:t>
            </a:r>
            <a:r>
              <a:rPr lang="ru-RU" sz="1600" dirty="0"/>
              <a:t> - заместитель руководителя Организации, </a:t>
            </a:r>
            <a:endParaRPr lang="ru-RU" sz="1600" dirty="0" smtClean="0"/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/>
              <a:t>заместитель </a:t>
            </a:r>
            <a:r>
              <a:rPr lang="ru-RU" sz="1600" dirty="0"/>
              <a:t>председателя </a:t>
            </a:r>
            <a:r>
              <a:rPr lang="ru-RU" sz="1600" dirty="0" err="1"/>
              <a:t>ППк</a:t>
            </a:r>
            <a:r>
              <a:rPr lang="ru-RU" sz="1600" dirty="0"/>
              <a:t> (определенный из числа членов </a:t>
            </a:r>
            <a:r>
              <a:rPr lang="ru-RU" sz="1600" dirty="0" err="1"/>
              <a:t>ППк</a:t>
            </a:r>
            <a:r>
              <a:rPr lang="ru-RU" sz="1600" dirty="0"/>
              <a:t> при необходимости), </a:t>
            </a:r>
            <a:endParaRPr lang="ru-RU" sz="1600" dirty="0" smtClean="0"/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/>
              <a:t>педагог-психолог</a:t>
            </a:r>
            <a:r>
              <a:rPr lang="ru-RU" sz="1600" dirty="0"/>
              <a:t>, учитель-логопед, учитель-дефектолог, социальный педагог, </a:t>
            </a:r>
            <a:endParaRPr lang="ru-RU" sz="1600" dirty="0" smtClean="0"/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 smtClean="0"/>
              <a:t>секретарь </a:t>
            </a:r>
            <a:r>
              <a:rPr lang="ru-RU" sz="1600" dirty="0" err="1"/>
              <a:t>ППк</a:t>
            </a:r>
            <a:r>
              <a:rPr lang="ru-RU" sz="1600" dirty="0"/>
              <a:t> (определенный из числа членов </a:t>
            </a:r>
            <a:r>
              <a:rPr lang="ru-RU" sz="1600" dirty="0" err="1"/>
              <a:t>ППк</a:t>
            </a:r>
            <a:r>
              <a:rPr lang="ru-RU" sz="1600" dirty="0"/>
              <a:t>)</a:t>
            </a:r>
          </a:p>
          <a:p>
            <a:pPr algn="ctr"/>
            <a:endParaRPr lang="ru-RU" sz="1600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4541133" y="3012844"/>
            <a:ext cx="60693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59632" y="4253195"/>
            <a:ext cx="3960440" cy="8141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200" b="1" dirty="0" smtClean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ru-RU" sz="1200" b="1" dirty="0" smtClean="0">
                <a:solidFill>
                  <a:srgbClr val="FFFF00"/>
                </a:solidFill>
              </a:rPr>
              <a:t>Примерное </a:t>
            </a:r>
            <a:r>
              <a:rPr lang="ru-RU" sz="1200" b="1" dirty="0">
                <a:solidFill>
                  <a:srgbClr val="FFFF00"/>
                </a:solidFill>
              </a:rPr>
              <a:t>положение о психолого-педагогическом </a:t>
            </a:r>
            <a:r>
              <a:rPr lang="ru-RU" sz="1200" b="1" dirty="0" smtClean="0">
                <a:solidFill>
                  <a:srgbClr val="FFFF00"/>
                </a:solidFill>
              </a:rPr>
              <a:t>консилиуме образовательной </a:t>
            </a:r>
            <a:r>
              <a:rPr lang="ru-RU" sz="1200" b="1" dirty="0">
                <a:solidFill>
                  <a:srgbClr val="FFFF00"/>
                </a:solidFill>
              </a:rPr>
              <a:t>организации</a:t>
            </a:r>
          </a:p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</a:rPr>
              <a:t> (распоряжение </a:t>
            </a:r>
            <a:r>
              <a:rPr lang="ru-RU" sz="1200" dirty="0" err="1">
                <a:solidFill>
                  <a:schemeClr val="bg1"/>
                </a:solidFill>
              </a:rPr>
              <a:t>Минпросвещения</a:t>
            </a:r>
            <a:r>
              <a:rPr lang="ru-RU" sz="1200" dirty="0">
                <a:solidFill>
                  <a:schemeClr val="bg1"/>
                </a:solidFill>
              </a:rPr>
              <a:t> РФ от 9 сентября 2019 г. N р-93)</a:t>
            </a:r>
          </a:p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6848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68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195486"/>
            <a:ext cx="51845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Организация психолого-педагогического сопровождения детей с ОВЗ                                             в образовательной организации </a:t>
            </a:r>
            <a:endParaRPr lang="ru-RU" altLang="ru-RU" sz="2000" b="1" dirty="0">
              <a:solidFill>
                <a:srgbClr val="C00000"/>
              </a:solidFill>
              <a:cs typeface="Calibri Light" pitchFamily="34" charset="0"/>
            </a:endParaRPr>
          </a:p>
          <a:p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8663" y="1203599"/>
            <a:ext cx="2592288" cy="3733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2000" b="1" dirty="0">
                <a:solidFill>
                  <a:srgbClr val="002060"/>
                </a:solidFill>
              </a:rPr>
              <a:t>Психолого-педагогический консилиум (</a:t>
            </a:r>
            <a:r>
              <a:rPr lang="ru-RU" altLang="ru-RU" sz="2000" b="1" dirty="0" err="1">
                <a:solidFill>
                  <a:srgbClr val="002060"/>
                </a:solidFill>
              </a:rPr>
              <a:t>ППк</a:t>
            </a:r>
            <a:r>
              <a:rPr lang="ru-RU" altLang="ru-RU" sz="1600" b="1" dirty="0">
                <a:solidFill>
                  <a:srgbClr val="002060"/>
                </a:solidFill>
              </a:rPr>
              <a:t>)</a:t>
            </a:r>
            <a:r>
              <a:rPr lang="ru-RU" altLang="ru-RU" sz="1600" dirty="0">
                <a:solidFill>
                  <a:srgbClr val="002060"/>
                </a:solidFill>
              </a:rPr>
              <a:t> </a:t>
            </a:r>
            <a:r>
              <a:rPr lang="ru-RU" altLang="ru-RU" sz="1600" b="1" dirty="0"/>
              <a:t>- </a:t>
            </a:r>
            <a:r>
              <a:rPr lang="ru-RU" altLang="ru-RU" sz="1600" dirty="0"/>
              <a:t>это актуальная и практически значимая форма работы команды специалистов-единомышленников по сопровождению ребенка с ОВЗ в едином образовательном пространстве, предполагающая, в том числе, сетевое взаимодействие</a:t>
            </a:r>
          </a:p>
          <a:p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1203599"/>
            <a:ext cx="5472608" cy="38362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80000"/>
              </a:lnSpc>
              <a:defRPr/>
            </a:pPr>
            <a:r>
              <a:rPr lang="ru-RU" altLang="ru-RU" sz="1600" b="1" dirty="0">
                <a:solidFill>
                  <a:srgbClr val="002060"/>
                </a:solidFill>
              </a:rPr>
              <a:t>Цель деятельности: </a:t>
            </a:r>
          </a:p>
          <a:p>
            <a:pPr algn="just">
              <a:lnSpc>
                <a:spcPct val="80000"/>
              </a:lnSpc>
              <a:defRPr/>
            </a:pPr>
            <a:r>
              <a:rPr lang="ru-RU" altLang="ru-RU" sz="1400" dirty="0"/>
              <a:t>обеспечение </a:t>
            </a:r>
            <a:r>
              <a:rPr lang="ru-RU" altLang="ru-RU" sz="1400" dirty="0" err="1"/>
              <a:t>диагностико</a:t>
            </a:r>
            <a:r>
              <a:rPr lang="ru-RU" altLang="ru-RU" sz="1400" dirty="0"/>
              <a:t>-коррекционного психолого-педагогического сопровождения детей с ОВЗ, исходя из реальных возможностей образовательной организации и в соответствии со специальными образовательными потребностями, возрастными и индивидуальными особенностями, состоянием соматического и нервно-психического здоровья.</a:t>
            </a:r>
          </a:p>
          <a:p>
            <a:pPr>
              <a:lnSpc>
                <a:spcPct val="80000"/>
              </a:lnSpc>
              <a:defRPr/>
            </a:pPr>
            <a:endParaRPr lang="ru-RU" altLang="ru-RU" sz="1600" b="1" dirty="0" smtClean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altLang="ru-RU" sz="1600" b="1" dirty="0" smtClean="0">
                <a:solidFill>
                  <a:srgbClr val="002060"/>
                </a:solidFill>
              </a:rPr>
              <a:t>Задачи:</a:t>
            </a:r>
          </a:p>
          <a:p>
            <a:pPr>
              <a:lnSpc>
                <a:spcPct val="80000"/>
              </a:lnSpc>
              <a:defRPr/>
            </a:pPr>
            <a:endParaRPr lang="ru-RU" altLang="ru-RU" sz="1600" b="1" dirty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altLang="ru-RU" sz="1400" b="1" dirty="0">
                <a:solidFill>
                  <a:srgbClr val="002060"/>
                </a:solidFill>
              </a:rPr>
              <a:t>в отношении детей с ОВЗ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1400" dirty="0"/>
              <a:t>создание социально-психологических и педагогических условий для эффективной адаптации и психического развития детей и обеспечения успешности в обучении;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1400" dirty="0"/>
              <a:t>обеспечение систематической помощи детям с ОВЗ в ходе обучения;</a:t>
            </a:r>
            <a:endParaRPr lang="ru-RU" altLang="ru-RU" sz="1400" i="1" dirty="0"/>
          </a:p>
          <a:p>
            <a:pPr>
              <a:lnSpc>
                <a:spcPct val="80000"/>
              </a:lnSpc>
              <a:defRPr/>
            </a:pPr>
            <a:endParaRPr lang="ru-RU" altLang="ru-RU" sz="1400" b="1" dirty="0" smtClean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altLang="ru-RU" sz="1400" b="1" dirty="0" smtClean="0">
                <a:solidFill>
                  <a:srgbClr val="002060"/>
                </a:solidFill>
              </a:rPr>
              <a:t>в    </a:t>
            </a:r>
            <a:r>
              <a:rPr lang="ru-RU" altLang="ru-RU" sz="1400" b="1" dirty="0">
                <a:solidFill>
                  <a:srgbClr val="002060"/>
                </a:solidFill>
              </a:rPr>
              <a:t>отношении    детей  </a:t>
            </a:r>
            <a:r>
              <a:rPr lang="ru-RU" altLang="ru-RU" sz="1400" b="1" dirty="0" smtClean="0">
                <a:solidFill>
                  <a:srgbClr val="002060"/>
                </a:solidFill>
              </a:rPr>
              <a:t>групп риска  </a:t>
            </a:r>
            <a:endParaRPr lang="ru-RU" altLang="ru-RU" sz="1400" b="1" dirty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altLang="ru-RU" sz="1400" dirty="0" smtClean="0"/>
              <a:t>помощь </a:t>
            </a:r>
            <a:r>
              <a:rPr lang="ru-RU" altLang="ru-RU" sz="1400" dirty="0"/>
              <a:t>(содействие) ребенку в решении актуальных задач развития, обучения, социализации, в том числе проблем взаимоотношений со сверстниками, учителями, родителями.</a:t>
            </a:r>
          </a:p>
          <a:p>
            <a:pPr algn="ctr"/>
            <a:endParaRPr lang="ru-RU" sz="1400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3115328" y="2637116"/>
            <a:ext cx="44856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48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69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23928" y="87535"/>
            <a:ext cx="50405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Механизм реализации психолого-педагогического сопровождения</a:t>
            </a:r>
            <a:endParaRPr lang="ru-RU" altLang="ru-RU" sz="2000" dirty="0">
              <a:solidFill>
                <a:srgbClr val="C00000"/>
              </a:solidFill>
            </a:endParaRPr>
          </a:p>
          <a:p>
            <a:endParaRPr lang="ru-RU" sz="2000" b="1" dirty="0">
              <a:solidFill>
                <a:srgbClr val="C00000"/>
              </a:solidFill>
            </a:endParaRPr>
          </a:p>
          <a:p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843558"/>
            <a:ext cx="2304256" cy="4054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b="1" dirty="0" smtClean="0">
                <a:solidFill>
                  <a:srgbClr val="002060"/>
                </a:solidFill>
              </a:rPr>
              <a:t>внутренний     </a:t>
            </a:r>
            <a:endParaRPr lang="ru-RU" altLang="ru-RU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r>
              <a:rPr lang="ru-RU" altLang="ru-RU" sz="1400" b="1" dirty="0"/>
              <a:t>(</a:t>
            </a:r>
            <a:r>
              <a:rPr lang="ru-RU" altLang="ru-RU" sz="1400" dirty="0"/>
              <a:t>взаимодействие     педагогов     и     специалистов образовательного учреждения, обеспечивающее системное сопровождение детей с ОВЗ в образовательном процессе);</a:t>
            </a:r>
          </a:p>
          <a:p>
            <a:pPr>
              <a:lnSpc>
                <a:spcPct val="90000"/>
              </a:lnSpc>
            </a:pPr>
            <a:endParaRPr lang="ru-RU" altLang="ru-RU" sz="1400" b="1" dirty="0">
              <a:solidFill>
                <a:srgbClr val="CC0000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altLang="ru-RU" b="1" dirty="0" smtClean="0">
                <a:solidFill>
                  <a:srgbClr val="002060"/>
                </a:solidFill>
              </a:rPr>
              <a:t>внешний </a:t>
            </a:r>
            <a:endParaRPr lang="ru-RU" altLang="ru-RU" b="1" dirty="0">
              <a:solidFill>
                <a:srgbClr val="002060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ru-RU" altLang="ru-RU" sz="1400" dirty="0"/>
              <a:t>(социальное партнёрство, профессиональное взаимодействие образовательного учреждения с внешними ресурсами)</a:t>
            </a:r>
          </a:p>
          <a:p>
            <a:pPr algn="ctr"/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1059582"/>
            <a:ext cx="5472608" cy="36691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altLang="ru-RU" b="1" dirty="0">
                <a:solidFill>
                  <a:srgbClr val="002060"/>
                </a:solidFill>
              </a:rPr>
              <a:t>Принципы организации командной работы специалистов </a:t>
            </a:r>
            <a:r>
              <a:rPr lang="ru-RU" altLang="ru-RU" b="1" dirty="0" err="1">
                <a:solidFill>
                  <a:srgbClr val="002060"/>
                </a:solidFill>
              </a:rPr>
              <a:t>ППк</a:t>
            </a:r>
            <a:r>
              <a:rPr lang="ru-RU" altLang="ru-RU" dirty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endParaRPr lang="ru-RU" altLang="ru-RU" sz="1600" b="1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</a:pPr>
            <a:r>
              <a:rPr lang="ru-RU" altLang="ru-RU" sz="1600" b="1" dirty="0" err="1">
                <a:solidFill>
                  <a:srgbClr val="002060"/>
                </a:solidFill>
              </a:rPr>
              <a:t>Мультидисциплинарный</a:t>
            </a:r>
            <a:r>
              <a:rPr lang="ru-RU" altLang="ru-RU" sz="1600" b="1" dirty="0">
                <a:solidFill>
                  <a:srgbClr val="002060"/>
                </a:solidFill>
              </a:rPr>
              <a:t> принцип</a:t>
            </a:r>
            <a:r>
              <a:rPr lang="ru-RU" altLang="ru-RU" sz="1600" i="1" dirty="0">
                <a:solidFill>
                  <a:srgbClr val="002060"/>
                </a:solidFill>
              </a:rPr>
              <a:t> </a:t>
            </a:r>
            <a:r>
              <a:rPr lang="ru-RU" altLang="ru-RU" sz="1600" dirty="0"/>
              <a:t>деятельности специалистов заключается в осуществлении комплексного подхода к оценке развития ребенка при равноправном учете данных всех специалистов </a:t>
            </a:r>
            <a:r>
              <a:rPr lang="ru-RU" altLang="ru-RU" sz="1600" dirty="0" err="1"/>
              <a:t>ППк</a:t>
            </a:r>
            <a:r>
              <a:rPr lang="ru-RU" altLang="ru-RU" sz="1600" dirty="0"/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altLang="ru-RU" sz="1600" b="1" i="1" dirty="0"/>
          </a:p>
          <a:p>
            <a:pPr>
              <a:lnSpc>
                <a:spcPct val="90000"/>
              </a:lnSpc>
            </a:pPr>
            <a:r>
              <a:rPr lang="ru-RU" altLang="ru-RU" sz="1600" b="1" dirty="0">
                <a:solidFill>
                  <a:srgbClr val="002060"/>
                </a:solidFill>
              </a:rPr>
              <a:t>Междисциплинарный принцип</a:t>
            </a:r>
            <a:r>
              <a:rPr lang="ru-RU" altLang="ru-RU" sz="1600" i="1" dirty="0">
                <a:solidFill>
                  <a:srgbClr val="002060"/>
                </a:solidFill>
              </a:rPr>
              <a:t> </a:t>
            </a:r>
            <a:r>
              <a:rPr lang="ru-RU" altLang="ru-RU" sz="1600" dirty="0"/>
              <a:t>предусматривает при оценке развития ребенка выработки согласованных коллегиальных решений и преломления мнения каждого из специалистов, в зависимости от мнения других членов </a:t>
            </a:r>
            <a:r>
              <a:rPr lang="ru-RU" altLang="ru-RU" sz="1600" dirty="0" err="1"/>
              <a:t>ППк</a:t>
            </a:r>
            <a:r>
              <a:rPr lang="ru-RU" altLang="ru-RU" sz="1600" dirty="0"/>
              <a:t>.</a:t>
            </a:r>
          </a:p>
          <a:p>
            <a:pPr algn="ctr"/>
            <a:endParaRPr lang="ru-RU" sz="1600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3115328" y="2637116"/>
            <a:ext cx="44856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48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48475" y="4810756"/>
            <a:ext cx="2133600" cy="273844"/>
          </a:xfrm>
        </p:spPr>
        <p:txBody>
          <a:bodyPr/>
          <a:lstStyle/>
          <a:p>
            <a:fld id="{DE02977C-9FE3-43BD-9818-A17F1D2564EE}" type="slidenum">
              <a:rPr lang="ru-RU" smtClean="0"/>
              <a:t>7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C00000"/>
                </a:solidFill>
                <a:latin typeface="+mj-lt"/>
              </a:rPr>
              <a:t>Охват школьным образованием  детей с ОВЗ                     в Республике </a:t>
            </a:r>
            <a:r>
              <a:rPr lang="ru-RU" altLang="ru-RU" sz="2000" b="1" dirty="0">
                <a:solidFill>
                  <a:srgbClr val="C00000"/>
                </a:solidFill>
                <a:latin typeface="+mj-lt"/>
              </a:rPr>
              <a:t>Т</a:t>
            </a:r>
            <a:r>
              <a:rPr lang="ru-RU" altLang="ru-RU" sz="2000" b="1" dirty="0" smtClean="0">
                <a:solidFill>
                  <a:srgbClr val="C00000"/>
                </a:solidFill>
                <a:latin typeface="+mj-lt"/>
              </a:rPr>
              <a:t>атарстан</a:t>
            </a:r>
            <a:endParaRPr lang="ru-RU" altLang="ru-RU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9248" y="2576293"/>
            <a:ext cx="7787208" cy="20228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51190"/>
            <a:ext cx="8064896" cy="239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3251164"/>
            <a:ext cx="8064896" cy="13480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400" dirty="0" smtClean="0"/>
              <a:t>По </a:t>
            </a:r>
            <a:r>
              <a:rPr lang="ru-RU" sz="1400" dirty="0"/>
              <a:t>данным Министерства образования и науки РТ, в 2021/2022 учебном году общее</a:t>
            </a:r>
            <a:br>
              <a:rPr lang="ru-RU" sz="1400" dirty="0"/>
            </a:br>
            <a:r>
              <a:rPr lang="ru-RU" sz="1400" dirty="0"/>
              <a:t>количество детей с ОВЗ </a:t>
            </a:r>
            <a:r>
              <a:rPr lang="ru-RU" sz="1400" b="1" dirty="0">
                <a:solidFill>
                  <a:schemeClr val="bg1"/>
                </a:solidFill>
              </a:rPr>
              <a:t>школьного возраста </a:t>
            </a:r>
            <a:r>
              <a:rPr lang="ru-RU" sz="1400" dirty="0"/>
              <a:t>составило </a:t>
            </a:r>
            <a:r>
              <a:rPr lang="ru-RU" sz="1400" b="1" dirty="0">
                <a:solidFill>
                  <a:schemeClr val="bg1"/>
                </a:solidFill>
              </a:rPr>
              <a:t>12 019 детей</a:t>
            </a:r>
            <a:r>
              <a:rPr lang="ru-RU" sz="1400" dirty="0"/>
              <a:t>, из них </a:t>
            </a:r>
            <a:r>
              <a:rPr lang="ru-RU" sz="1400" b="1" dirty="0">
                <a:solidFill>
                  <a:schemeClr val="bg1"/>
                </a:solidFill>
              </a:rPr>
              <a:t>охвачены</a:t>
            </a:r>
            <a:br>
              <a:rPr lang="ru-RU" sz="1400" b="1" dirty="0">
                <a:solidFill>
                  <a:schemeClr val="bg1"/>
                </a:solidFill>
              </a:rPr>
            </a:br>
            <a:r>
              <a:rPr lang="ru-RU" sz="1400" b="1" dirty="0">
                <a:solidFill>
                  <a:schemeClr val="bg1"/>
                </a:solidFill>
              </a:rPr>
              <a:t>школьным образованием 99,4% детей</a:t>
            </a:r>
            <a:r>
              <a:rPr lang="ru-RU" sz="1400" dirty="0"/>
              <a:t> (в 2018 г. – 99%) </a:t>
            </a:r>
            <a:br>
              <a:rPr lang="ru-RU" sz="1400" dirty="0"/>
            </a:br>
            <a:r>
              <a:rPr lang="ru-RU" sz="1400" b="1" dirty="0"/>
              <a:t/>
            </a:r>
            <a:br>
              <a:rPr lang="ru-RU" sz="1400" b="1" dirty="0"/>
            </a:br>
            <a:endParaRPr lang="ru-RU" sz="1100" b="1" dirty="0">
              <a:solidFill>
                <a:schemeClr val="bg1"/>
              </a:solidFill>
            </a:endParaRPr>
          </a:p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620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70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0"/>
            <a:ext cx="55446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C00000"/>
                </a:solidFill>
              </a:rPr>
              <a:t>Содержание </a:t>
            </a:r>
            <a:r>
              <a:rPr lang="ru-RU" altLang="ru-RU" sz="2000" b="1" dirty="0">
                <a:solidFill>
                  <a:srgbClr val="C00000"/>
                </a:solidFill>
              </a:rPr>
              <a:t>психолого-педагогического сопровождения  ребенка с ОВЗ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в </a:t>
            </a:r>
            <a:r>
              <a:rPr lang="ru-RU" altLang="ru-RU" sz="2000" b="1" dirty="0">
                <a:solidFill>
                  <a:srgbClr val="C00000"/>
                </a:solidFill>
              </a:rPr>
              <a:t>образовательной организации</a:t>
            </a:r>
            <a:r>
              <a:rPr lang="ru-RU" altLang="ru-RU" sz="2400" b="1" dirty="0">
                <a:solidFill>
                  <a:srgbClr val="C00000"/>
                </a:solidFill>
              </a:rPr>
              <a:t/>
            </a:r>
            <a:br>
              <a:rPr lang="ru-RU" altLang="ru-RU" sz="2400" b="1" dirty="0">
                <a:solidFill>
                  <a:srgbClr val="C00000"/>
                </a:solidFill>
              </a:rPr>
            </a:br>
            <a:endParaRPr lang="ru-RU" altLang="ru-RU" sz="2000" b="1" dirty="0">
              <a:solidFill>
                <a:srgbClr val="C00000"/>
              </a:solidFill>
              <a:cs typeface="Calibri Light" pitchFamily="34" charset="0"/>
            </a:endParaRPr>
          </a:p>
          <a:p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16822"/>
            <a:ext cx="2794000" cy="233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95936" y="1059582"/>
            <a:ext cx="4824536" cy="2910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ru-RU" altLang="ru-RU" sz="16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altLang="ru-RU" sz="1600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sz="1600" dirty="0" smtClean="0">
                <a:solidFill>
                  <a:schemeClr val="bg1"/>
                </a:solidFill>
              </a:rPr>
              <a:t>приоритет </a:t>
            </a:r>
            <a:r>
              <a:rPr lang="ru-RU" altLang="ru-RU" sz="1600" dirty="0">
                <a:solidFill>
                  <a:schemeClr val="bg1"/>
                </a:solidFill>
              </a:rPr>
              <a:t>интересов сопровождаемого;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bg1"/>
                </a:solidFill>
              </a:rPr>
              <a:t>непрерывность сопровождения;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bg1"/>
                </a:solidFill>
              </a:rPr>
              <a:t>целенаправленность сопровождения;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bg1"/>
                </a:solidFill>
              </a:rPr>
              <a:t>систематичность сопровождения;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bg1"/>
                </a:solidFill>
              </a:rPr>
              <a:t>гибкость сопровождения;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bg1"/>
                </a:solidFill>
              </a:rPr>
              <a:t>комплексный подход к сопровождению;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bg1"/>
                </a:solidFill>
              </a:rPr>
              <a:t>преемственность сопровождения на разных уровнях образования;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bg1"/>
                </a:solidFill>
              </a:rPr>
              <a:t>принцип сетевого взаимодействия;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bg1"/>
                </a:solidFill>
              </a:rPr>
              <a:t>рекомендательный характер советов специалистов сопровождения</a:t>
            </a:r>
            <a:br>
              <a:rPr lang="ru-RU" altLang="ru-RU" sz="1600" dirty="0">
                <a:solidFill>
                  <a:schemeClr val="bg1"/>
                </a:solidFill>
              </a:rPr>
            </a:br>
            <a:endParaRPr lang="ru-RU" sz="1600" dirty="0">
              <a:solidFill>
                <a:schemeClr val="bg1"/>
              </a:solidFill>
            </a:endParaRPr>
          </a:p>
          <a:p>
            <a:pPr algn="ctr"/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43533" y="3843770"/>
            <a:ext cx="8399631" cy="10986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altLang="ru-RU" sz="1600" b="1" dirty="0">
                <a:solidFill>
                  <a:srgbClr val="002060"/>
                </a:solidFill>
              </a:rPr>
              <a:t>Психолого-педагогическое сопровождение  </a:t>
            </a:r>
            <a:r>
              <a:rPr lang="ru-RU" altLang="ru-RU" sz="1400" dirty="0"/>
              <a:t>является гибким длительным динамическим процессом, предполагающим целостную, организованную и системную деятельность специалистов «помогающих профессий», направленную на создание условий для успешного функционирования  участников    единого    образовательного    пространства в условиях инклюзивной практик</a:t>
            </a:r>
            <a:r>
              <a:rPr lang="ru-RU" altLang="ru-RU" dirty="0"/>
              <a:t>и</a:t>
            </a:r>
          </a:p>
        </p:txBody>
      </p:sp>
    </p:spTree>
    <p:extLst>
      <p:ext uri="{BB962C8B-B14F-4D97-AF65-F5344CB8AC3E}">
        <p14:creationId xmlns:p14="http://schemas.microsoft.com/office/powerpoint/2010/main" val="116848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71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0"/>
            <a:ext cx="5544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j-lt"/>
              </a:rPr>
              <a:t>Внутренняя система оценки качества образования обучающихся с 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ОВЗ</a:t>
            </a:r>
            <a:endParaRPr lang="ru-RU" sz="2000" b="1" dirty="0">
              <a:solidFill>
                <a:srgbClr val="C00000"/>
              </a:solidFill>
              <a:latin typeface="+mj-lt"/>
            </a:endParaRPr>
          </a:p>
          <a:p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699542"/>
            <a:ext cx="8208912" cy="43677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b="1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Качество </a:t>
            </a:r>
            <a:r>
              <a:rPr lang="ru-RU" sz="1600" b="1" dirty="0">
                <a:solidFill>
                  <a:srgbClr val="002060"/>
                </a:solidFill>
              </a:rPr>
              <a:t>образовательных результатов: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err="1" smtClean="0"/>
              <a:t>oценка</a:t>
            </a:r>
            <a:r>
              <a:rPr lang="ru-RU" sz="1400" dirty="0" smtClean="0"/>
              <a:t> </a:t>
            </a:r>
            <a:r>
              <a:rPr lang="ru-RU" sz="1400" dirty="0"/>
              <a:t>динамики образовательных результатов,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smtClean="0"/>
              <a:t>соотношение </a:t>
            </a:r>
            <a:r>
              <a:rPr lang="ru-RU" sz="1400" dirty="0"/>
              <a:t>результатов внешней и внутренней оценки,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smtClean="0"/>
              <a:t>комплексный </a:t>
            </a:r>
            <a:r>
              <a:rPr lang="ru-RU" sz="1400" dirty="0"/>
              <a:t>и </a:t>
            </a:r>
            <a:r>
              <a:rPr lang="ru-RU" sz="1400" dirty="0" err="1"/>
              <a:t>критериальной</a:t>
            </a:r>
            <a:r>
              <a:rPr lang="ru-RU" sz="1400" dirty="0"/>
              <a:t> подход к оцениванию</a:t>
            </a:r>
            <a:r>
              <a:rPr lang="ru-RU" sz="1400" dirty="0" smtClean="0"/>
              <a:t>,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smtClean="0"/>
              <a:t> </a:t>
            </a:r>
            <a:r>
              <a:rPr lang="ru-RU" sz="1400" dirty="0"/>
              <a:t>наличие системы и общепринятых установок в вопросах оценивания</a:t>
            </a:r>
          </a:p>
          <a:p>
            <a:pPr lvl="0"/>
            <a:r>
              <a:rPr lang="ru-RU" sz="1600" b="1" dirty="0">
                <a:solidFill>
                  <a:srgbClr val="002060"/>
                </a:solidFill>
              </a:rPr>
              <a:t>К</a:t>
            </a:r>
            <a:r>
              <a:rPr lang="ru-RU" sz="1600" b="1" dirty="0" smtClean="0">
                <a:solidFill>
                  <a:srgbClr val="002060"/>
                </a:solidFill>
              </a:rPr>
              <a:t>ачество </a:t>
            </a:r>
            <a:r>
              <a:rPr lang="ru-RU" sz="1600" b="1" dirty="0">
                <a:solidFill>
                  <a:srgbClr val="002060"/>
                </a:solidFill>
              </a:rPr>
              <a:t>условий: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smtClean="0"/>
              <a:t>материально-технические </a:t>
            </a:r>
            <a:r>
              <a:rPr lang="ru-RU" sz="1400" dirty="0"/>
              <a:t>условия (организация образовательной среды, архитектурная доступность, наличие и оснащение кабинетов, учебные пособия и электронные ресурсы);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smtClean="0"/>
              <a:t>организационные </a:t>
            </a:r>
            <a:r>
              <a:rPr lang="ru-RU" sz="1400" dirty="0"/>
              <a:t>условия (наличие специалистов, курсовая подготовка педагогов, методическая работа);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smtClean="0"/>
              <a:t>специфические </a:t>
            </a:r>
            <a:r>
              <a:rPr lang="ru-RU" sz="1400" dirty="0"/>
              <a:t>условия (система психолого-педагогического сопровождения, оценка уровня взаимодействия участников образовательных отношений</a:t>
            </a:r>
            <a:r>
              <a:rPr lang="ru-RU" sz="1400" dirty="0" smtClean="0"/>
              <a:t>).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К</a:t>
            </a:r>
            <a:r>
              <a:rPr lang="ru-RU" sz="1600" b="1" dirty="0" smtClean="0">
                <a:solidFill>
                  <a:srgbClr val="002060"/>
                </a:solidFill>
              </a:rPr>
              <a:t>ачество </a:t>
            </a:r>
            <a:r>
              <a:rPr lang="ru-RU" sz="1600" b="1" dirty="0">
                <a:solidFill>
                  <a:srgbClr val="002060"/>
                </a:solidFill>
              </a:rPr>
              <a:t>реализации образовательного процесса: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smtClean="0"/>
              <a:t>оценка </a:t>
            </a:r>
            <a:r>
              <a:rPr lang="ru-RU" sz="1400" dirty="0"/>
              <a:t>содержания АООП;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smtClean="0"/>
              <a:t>контроль </a:t>
            </a:r>
            <a:r>
              <a:rPr lang="ru-RU" sz="1400" dirty="0"/>
              <a:t>качества реализации календарно-учебных графиков, планов, рабочих программ через оценку соответствия ФГОС О обучающихся с УО (ИН);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smtClean="0"/>
              <a:t>контроль </a:t>
            </a:r>
            <a:r>
              <a:rPr lang="ru-RU" sz="1400" dirty="0"/>
              <a:t>деятельности </a:t>
            </a:r>
            <a:r>
              <a:rPr lang="ru-RU" sz="1400" dirty="0" err="1"/>
              <a:t>ППк</a:t>
            </a:r>
            <a:r>
              <a:rPr lang="ru-RU" sz="1400" dirty="0"/>
              <a:t> (проектирование ИОМ, СИПР);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smtClean="0"/>
              <a:t>контроль </a:t>
            </a:r>
            <a:r>
              <a:rPr lang="ru-RU" sz="1400" dirty="0"/>
              <a:t>формирования жизненных компетенций, социализации обучающихся с ОВЗ;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 smtClean="0"/>
              <a:t>оценка </a:t>
            </a:r>
            <a:r>
              <a:rPr lang="ru-RU" sz="1400" dirty="0"/>
              <a:t>степени удовлетворенности родителей качеством образовательного процесса.</a:t>
            </a:r>
          </a:p>
          <a:p>
            <a:pPr marL="171450" indent="-171450" algn="ctr">
              <a:buFont typeface="Wingdings" panose="05000000000000000000" pitchFamily="2" charset="2"/>
              <a:buChar char="ü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8298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SShafigullin\Desktop\Проекты\Брендбук\Гайдлайн\Презентация\презентация шаблон КФУ-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72"/>
          <a:stretch/>
        </p:blipFill>
        <p:spPr bwMode="auto">
          <a:xfrm>
            <a:off x="0" y="-10162"/>
            <a:ext cx="9165248" cy="515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1510"/>
            <a:ext cx="1152128" cy="112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898;g89d9307d70_13_164"/>
          <p:cNvSpPr txBox="1"/>
          <p:nvPr/>
        </p:nvSpPr>
        <p:spPr>
          <a:xfrm>
            <a:off x="2267744" y="2355726"/>
            <a:ext cx="5904656" cy="9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67"/>
              <a:buFont typeface="Arial"/>
              <a:buNone/>
            </a:pPr>
            <a:r>
              <a:rPr lang="en-US" sz="3600" b="1" i="0" u="none" strike="noStrike" cap="none" dirty="0" err="1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Спасибо</a:t>
            </a:r>
            <a:r>
              <a:rPr lang="en-US" sz="3600" b="1" i="0" u="none" strike="noStrike" cap="none" dirty="0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за</a:t>
            </a:r>
            <a:r>
              <a:rPr lang="en-US" sz="3600" b="1" i="0" u="none" strike="noStrike" cap="none" dirty="0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 dirty="0" err="1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внимание</a:t>
            </a:r>
            <a:r>
              <a:rPr lang="en-US" sz="3600" b="1" i="0" u="none" strike="noStrike" cap="none" dirty="0">
                <a:solidFill>
                  <a:schemeClr val="bg1"/>
                </a:solidFill>
                <a:latin typeface="PT Sans" panose="020B0503020203020204" pitchFamily="34" charset="-52"/>
                <a:ea typeface="Arial"/>
                <a:cs typeface="Arial"/>
                <a:sym typeface="Arial"/>
              </a:rPr>
              <a:t>!</a:t>
            </a:r>
            <a:endParaRPr sz="3600" b="1" i="0" u="none" strike="noStrike" cap="none" dirty="0">
              <a:solidFill>
                <a:schemeClr val="bg1"/>
              </a:solidFill>
              <a:latin typeface="PT Sans" panose="020B0503020203020204" pitchFamily="34" charset="-52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160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8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0"/>
            <a:ext cx="65527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Федеральный Закон 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 образовании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Российской Федерации» от 29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декабря 2012 г. № 273-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ФЗ</a:t>
            </a:r>
            <a:endParaRPr lang="ru-RU" b="1" dirty="0">
              <a:solidFill>
                <a:srgbClr val="C00000"/>
              </a:solidFill>
              <a:cs typeface="Calibri Light" panose="020F0302020204030204" pitchFamily="34" charset="0"/>
            </a:endParaRPr>
          </a:p>
          <a:p>
            <a:endParaRPr lang="ru-RU" altLang="ru-RU" sz="20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915566"/>
            <a:ext cx="756084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altLang="ru-RU" sz="1600" b="1" dirty="0" smtClean="0">
              <a:solidFill>
                <a:srgbClr val="002060"/>
              </a:solidFill>
            </a:endParaRPr>
          </a:p>
          <a:p>
            <a:r>
              <a:rPr lang="ru-RU" altLang="ru-RU" sz="1600" b="1" dirty="0" smtClean="0">
                <a:solidFill>
                  <a:srgbClr val="002060"/>
                </a:solidFill>
              </a:rPr>
              <a:t>«</a:t>
            </a:r>
            <a:r>
              <a:rPr lang="ru-RU" altLang="ru-RU" sz="1600" b="1" dirty="0">
                <a:solidFill>
                  <a:srgbClr val="002060"/>
                </a:solidFill>
              </a:rPr>
              <a:t>Обучающийся с ограниченными возможностями здоровья</a:t>
            </a:r>
            <a:r>
              <a:rPr lang="ru-RU" altLang="ru-RU" sz="1600" b="1" dirty="0">
                <a:solidFill>
                  <a:srgbClr val="FF0000"/>
                </a:solidFill>
              </a:rPr>
              <a:t> </a:t>
            </a:r>
            <a:r>
              <a:rPr lang="ru-RU" altLang="ru-RU" sz="1400" b="1" dirty="0"/>
              <a:t>- физическое лицо, имеющее недостатки в физическом и (или) психологическом развитии, подтвержденные психолого-медико-педагогической комиссией и препятствующие получению образования без создания специальных условий»</a:t>
            </a:r>
          </a:p>
          <a:p>
            <a:r>
              <a:rPr lang="ru-RU" altLang="ru-RU" sz="1400" b="1" dirty="0">
                <a:solidFill>
                  <a:srgbClr val="FFFF00"/>
                </a:solidFill>
              </a:rPr>
              <a:t>Часть 16 статьи 2 ФЗ № 273</a:t>
            </a:r>
          </a:p>
          <a:p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15616" y="2303020"/>
            <a:ext cx="7597968" cy="25950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400" dirty="0"/>
              <a:t>«Под специальными условиями для получения образования обучающимися с ограниченными возможностями здоровья в настоящем Федеральном законе понимаются условия обучения, воспитания и развития таких обучающихся, включающие в себя использование специальных образовательных программ и методов обучения и воспитания, специальных учебников, учебных пособий и дидактических материалов, специальных технических средств обучения коллективного и индивидуального пользования</a:t>
            </a:r>
            <a:r>
              <a:rPr lang="ru-RU" altLang="ru-RU" sz="1400" dirty="0">
                <a:solidFill>
                  <a:srgbClr val="002060"/>
                </a:solidFill>
              </a:rPr>
              <a:t>, </a:t>
            </a:r>
            <a:r>
              <a:rPr lang="ru-RU" altLang="ru-RU" sz="1400" b="1" dirty="0">
                <a:solidFill>
                  <a:srgbClr val="002060"/>
                </a:solidFill>
              </a:rPr>
              <a:t>предоставление услуг ассистента (помощника), оказывающего обучающимся необходимую техническую помощь,</a:t>
            </a:r>
            <a:r>
              <a:rPr lang="ru-RU" altLang="ru-RU" sz="1400" b="1" dirty="0">
                <a:solidFill>
                  <a:srgbClr val="00B050"/>
                </a:solidFill>
              </a:rPr>
              <a:t> </a:t>
            </a:r>
            <a:r>
              <a:rPr lang="ru-RU" altLang="ru-RU" sz="1400" dirty="0">
                <a:solidFill>
                  <a:schemeClr val="bg1"/>
                </a:solidFill>
              </a:rPr>
              <a:t>проведение </a:t>
            </a:r>
            <a:r>
              <a:rPr lang="ru-RU" altLang="ru-RU" sz="1400" dirty="0"/>
              <a:t>групповых и индивидуальных коррекционных занятий, обеспечение доступа в здания организаций, осуществляющих образовательную деятельность, и другие условия, без которых невозможно или затруднено освоение образовательных программ обучающимися с ограниченными возможностями здоровья»</a:t>
            </a:r>
          </a:p>
          <a:p>
            <a:r>
              <a:rPr lang="ru-RU" altLang="ru-RU" sz="1400" b="1" dirty="0">
                <a:solidFill>
                  <a:srgbClr val="FFFF00"/>
                </a:solidFill>
              </a:rPr>
              <a:t>Часть 3 статьи  79 ФЗ № 273 </a:t>
            </a:r>
          </a:p>
        </p:txBody>
      </p:sp>
    </p:spTree>
    <p:extLst>
      <p:ext uri="{BB962C8B-B14F-4D97-AF65-F5344CB8AC3E}">
        <p14:creationId xmlns:p14="http://schemas.microsoft.com/office/powerpoint/2010/main" val="158004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743533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7534"/>
            <a:ext cx="482981" cy="43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4051" y="4728776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T Sans" panose="020B0503020203020204" pitchFamily="34" charset="-52"/>
              </a:rPr>
              <a:t>10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051" y="4083918"/>
            <a:ext cx="6594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16</a:t>
            </a:r>
            <a:endParaRPr kumimoji="0" lang="en-US" sz="800" b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T Sans" panose="020B0503020203020204" pitchFamily="34" charset="-52"/>
            </a:endParaRPr>
          </a:p>
        </p:txBody>
      </p:sp>
      <p:pic>
        <p:nvPicPr>
          <p:cNvPr id="20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1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977C-9FE3-43BD-9818-A17F1D2564EE}" type="slidenum">
              <a:rPr lang="ru-RU" smtClean="0"/>
              <a:t>9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87535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C00000"/>
                </a:solidFill>
              </a:rPr>
              <a:t>Сопровождение образования обучающихся 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                  с </a:t>
            </a:r>
            <a:r>
              <a:rPr lang="ru-RU" altLang="ru-RU" sz="2000" b="1" dirty="0">
                <a:solidFill>
                  <a:srgbClr val="C00000"/>
                </a:solidFill>
              </a:rPr>
              <a:t>ОВЗ и </a:t>
            </a:r>
            <a:r>
              <a:rPr lang="ru-RU" altLang="ru-RU" sz="2000" b="1" dirty="0" smtClean="0">
                <a:solidFill>
                  <a:srgbClr val="C00000"/>
                </a:solidFill>
              </a:rPr>
              <a:t>инвалидностью</a:t>
            </a:r>
            <a:endParaRPr lang="ru-RU" alt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915566"/>
            <a:ext cx="410445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ru-RU" altLang="ru-RU" sz="1400" b="1" dirty="0">
              <a:solidFill>
                <a:srgbClr val="FF0000"/>
              </a:solidFill>
              <a:latin typeface="Proxima Nova Rg"/>
            </a:endParaRPr>
          </a:p>
          <a:p>
            <a:pPr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Proxima Nova Rg"/>
              </a:rPr>
              <a:t>Письмо </a:t>
            </a:r>
            <a:r>
              <a:rPr lang="ru-RU" altLang="ru-RU" sz="1400" b="1" dirty="0" err="1">
                <a:solidFill>
                  <a:srgbClr val="002060"/>
                </a:solidFill>
                <a:latin typeface="Proxima Nova Rg"/>
              </a:rPr>
              <a:t>Минпросвещения</a:t>
            </a:r>
            <a:r>
              <a:rPr lang="ru-RU" altLang="ru-RU" sz="1400" b="1" dirty="0">
                <a:solidFill>
                  <a:srgbClr val="002060"/>
                </a:solidFill>
                <a:latin typeface="Proxima Nova Rg"/>
              </a:rPr>
              <a:t> России </a:t>
            </a:r>
          </a:p>
          <a:p>
            <a:pPr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Proxima Nova Rg"/>
              </a:rPr>
              <a:t>от 20.02.2019 № ТС-551/07 </a:t>
            </a:r>
          </a:p>
          <a:p>
            <a:pPr>
              <a:defRPr/>
            </a:pPr>
            <a:r>
              <a:rPr lang="ru-RU" altLang="ru-RU" sz="1400" b="1" dirty="0">
                <a:solidFill>
                  <a:srgbClr val="002060"/>
                </a:solidFill>
                <a:latin typeface="Proxima Nova Rg"/>
              </a:rPr>
              <a:t>«</a:t>
            </a:r>
            <a:r>
              <a:rPr lang="ru-RU" altLang="ru-RU" sz="1400" b="1" dirty="0">
                <a:solidFill>
                  <a:srgbClr val="002060"/>
                </a:solidFill>
              </a:rPr>
              <a:t>О сопровождении образования обучающихся </a:t>
            </a:r>
            <a:r>
              <a:rPr lang="ru-RU" altLang="ru-RU" sz="1400" b="1" dirty="0" smtClean="0">
                <a:solidFill>
                  <a:srgbClr val="002060"/>
                </a:solidFill>
              </a:rPr>
              <a:t>                            с ОВЗ и </a:t>
            </a:r>
            <a:r>
              <a:rPr lang="ru-RU" altLang="ru-RU" sz="1600" b="1" dirty="0" smtClean="0">
                <a:solidFill>
                  <a:srgbClr val="002060"/>
                </a:solidFill>
              </a:rPr>
              <a:t>инвалидностью</a:t>
            </a:r>
            <a:r>
              <a:rPr lang="ru-RU" altLang="ru-RU" sz="1600" b="1" dirty="0">
                <a:solidFill>
                  <a:srgbClr val="002060"/>
                </a:solidFill>
              </a:rPr>
              <a:t>»</a:t>
            </a:r>
          </a:p>
          <a:p>
            <a:pPr algn="ctr"/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923678"/>
            <a:ext cx="4104456" cy="3024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ru-RU" altLang="ru-RU" sz="1400" b="1" u="sng" dirty="0">
                <a:solidFill>
                  <a:srgbClr val="FFFF00"/>
                </a:solidFill>
                <a:hlinkClick r:id="rId7"/>
              </a:rPr>
              <a:t>Приказом Минтруда России от 10 января 2017 г. № 10н</a:t>
            </a:r>
            <a:r>
              <a:rPr lang="ru-RU" altLang="ru-RU" sz="1400" b="1" dirty="0">
                <a:solidFill>
                  <a:srgbClr val="FFFF00"/>
                </a:solidFill>
              </a:rPr>
              <a:t> </a:t>
            </a:r>
            <a:r>
              <a:rPr lang="ru-RU" altLang="ru-RU" sz="1400" b="1" dirty="0"/>
              <a:t>утвержден </a:t>
            </a:r>
            <a:r>
              <a:rPr lang="ru-RU" altLang="ru-RU" sz="1400" b="1" u="sng" dirty="0">
                <a:hlinkClick r:id="rId8"/>
              </a:rPr>
              <a:t>профессиональный стандарт "Специалист в области воспитания"</a:t>
            </a:r>
            <a:r>
              <a:rPr lang="ru-RU" altLang="ru-RU" sz="1400" b="1" dirty="0"/>
              <a:t> (зарегистрирован Минюстом России 26 января 2017 г., регистрационный № 45406):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endParaRPr lang="ru-RU" altLang="ru-RU" sz="1400" b="1" dirty="0"/>
          </a:p>
          <a:p>
            <a:pPr>
              <a:spcBef>
                <a:spcPct val="20000"/>
              </a:spcBef>
              <a:buClr>
                <a:schemeClr val="accent1"/>
              </a:buClr>
            </a:pPr>
            <a:r>
              <a:rPr lang="ru-RU" altLang="ru-RU" sz="1400" b="1" dirty="0" err="1"/>
              <a:t>Тьютор</a:t>
            </a:r>
            <a:r>
              <a:rPr lang="ru-RU" altLang="ru-RU" sz="1400" dirty="0"/>
              <a:t> - </a:t>
            </a:r>
            <a:r>
              <a:rPr lang="ru-RU" altLang="ru-RU" sz="1400" b="1" dirty="0"/>
              <a:t>это педагогический работник, участвующий в разработке и реализации образовательной программы</a:t>
            </a:r>
            <a:endParaRPr lang="ru-RU" altLang="ru-RU" sz="1400" dirty="0"/>
          </a:p>
          <a:p>
            <a:pPr algn="ctr"/>
            <a:endParaRPr lang="ru-RU" sz="1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004048" y="915566"/>
            <a:ext cx="3960440" cy="39824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400" b="1" u="sng" dirty="0">
                <a:hlinkClick r:id="rId9"/>
              </a:rPr>
              <a:t>Приказом Минтруда России от 12 апреля 2017 г. № 351н</a:t>
            </a:r>
            <a:r>
              <a:rPr lang="ru-RU" altLang="ru-RU" sz="1400" b="1" dirty="0"/>
              <a:t> утвержден </a:t>
            </a:r>
            <a:r>
              <a:rPr lang="ru-RU" altLang="ru-RU" sz="1400" b="1" u="sng" dirty="0">
                <a:hlinkClick r:id="rId10"/>
              </a:rPr>
              <a:t>профессиональный стандарт "Ассистент (помощник) по оказанию технической помощи инвалидам и лицам с ограниченными возможностями здоровья"</a:t>
            </a:r>
            <a:r>
              <a:rPr lang="ru-RU" altLang="ru-RU" sz="1400" b="1" dirty="0"/>
              <a:t> (зарегистрирован Минюстом России 4 мая 2017 г., регистрационный № 46612):</a:t>
            </a:r>
          </a:p>
          <a:p>
            <a:endParaRPr lang="ru-RU" altLang="ru-RU" sz="1400" b="1" dirty="0"/>
          </a:p>
          <a:p>
            <a:r>
              <a:rPr lang="ru-RU" altLang="ru-RU" sz="1400" dirty="0"/>
              <a:t>Должность ассистента (помощника) по оказанию технической помощи не относится к должностям педагогических работников. </a:t>
            </a:r>
          </a:p>
          <a:p>
            <a:r>
              <a:rPr lang="ru-RU" altLang="ru-RU" sz="1400" b="1" dirty="0"/>
              <a:t>Ассистент (помощник) оказывает обучающимся с инвалидностью и ОВЗ техническую помощь в процессе получения образования</a:t>
            </a:r>
            <a:endParaRPr lang="ru-RU" altLang="ru-RU" sz="1400" dirty="0"/>
          </a:p>
        </p:txBody>
      </p:sp>
    </p:spTree>
    <p:extLst>
      <p:ext uri="{BB962C8B-B14F-4D97-AF65-F5344CB8AC3E}">
        <p14:creationId xmlns:p14="http://schemas.microsoft.com/office/powerpoint/2010/main" val="158004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6969</TotalTime>
  <Words>7085</Words>
  <Application>Microsoft Office PowerPoint</Application>
  <PresentationFormat>Экран (16:9)</PresentationFormat>
  <Paragraphs>1072</Paragraphs>
  <Slides>72</Slides>
  <Notes>56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             Специальные образовательные условия                   для детей с ОВЗ </vt:lpstr>
      <vt:lpstr>Презентация PowerPoint</vt:lpstr>
      <vt:lpstr>                                                  Специальные образовательные условия                     для детей с ОВЗ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Шафигуллин Марат Шарифуллович</dc:creator>
  <cp:lastModifiedBy>Марина Петровна</cp:lastModifiedBy>
  <cp:revision>378</cp:revision>
  <dcterms:created xsi:type="dcterms:W3CDTF">2018-01-25T12:36:54Z</dcterms:created>
  <dcterms:modified xsi:type="dcterms:W3CDTF">2023-02-02T21:04:25Z</dcterms:modified>
</cp:coreProperties>
</file>